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58" r:id="rId4"/>
    <p:sldId id="259" r:id="rId5"/>
    <p:sldId id="260" r:id="rId6"/>
    <p:sldId id="282" r:id="rId7"/>
    <p:sldId id="283" r:id="rId8"/>
    <p:sldId id="284" r:id="rId9"/>
    <p:sldId id="285" r:id="rId10"/>
    <p:sldId id="286" r:id="rId11"/>
    <p:sldId id="287" r:id="rId12"/>
    <p:sldId id="288" r:id="rId13"/>
    <p:sldId id="289" r:id="rId14"/>
    <p:sldId id="290" r:id="rId15"/>
    <p:sldId id="291" r:id="rId16"/>
    <p:sldId id="292" r:id="rId17"/>
    <p:sldId id="266" r:id="rId18"/>
    <p:sldId id="267" r:id="rId19"/>
    <p:sldId id="268" r:id="rId20"/>
    <p:sldId id="269" r:id="rId21"/>
    <p:sldId id="270" r:id="rId22"/>
    <p:sldId id="271" r:id="rId23"/>
    <p:sldId id="272" r:id="rId24"/>
    <p:sldId id="274" r:id="rId25"/>
    <p:sldId id="275" r:id="rId26"/>
    <p:sldId id="276" r:id="rId27"/>
    <p:sldId id="277" r:id="rId28"/>
    <p:sldId id="278" r:id="rId29"/>
    <p:sldId id="279" r:id="rId30"/>
    <p:sldId id="280" r:id="rId31"/>
    <p:sldId id="281"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188"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AB10CA-B7DE-45FE-BA72-4EDD79400EE3}" type="datetimeFigureOut">
              <a:rPr lang="ru-RU" smtClean="0"/>
              <a:t>22.01.2019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1E30D0-5370-42DA-90FE-0B6383731865}"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B1E30D0-5370-42DA-90FE-0B6383731865}" type="slidenum">
              <a:rPr lang="ru-RU" smtClean="0"/>
              <a:t>3</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fld id="{7BC3C506-80CC-4B5C-AD07-C13C953306EB}" type="datetimeFigureOut">
              <a:rPr lang="ru-RU" smtClean="0"/>
              <a:pPr/>
              <a:t>22.01.2019</a:t>
            </a:fld>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A209EF65-11A4-4808-B568-F8416C5EE254}"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7BC3C506-80CC-4B5C-AD07-C13C953306EB}" type="datetimeFigureOut">
              <a:rPr lang="ru-RU" smtClean="0"/>
              <a:pPr/>
              <a:t>22.01.2019</a:t>
            </a:fld>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209EF65-11A4-4808-B568-F8416C5EE254}"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2pPr>
      <a:lvl3pPr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3pPr>
      <a:lvl4pPr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4pPr>
      <a:lvl5pPr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5pPr>
      <a:lvl6pPr marL="457200"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6pPr>
      <a:lvl7pPr marL="914400"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7pPr>
      <a:lvl8pPr marL="1371600"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8pPr>
      <a:lvl9pPr marL="1828800" algn="ctr" rtl="0" eaLnBrk="1" fontAlgn="base" hangingPunct="1">
        <a:spcBef>
          <a:spcPct val="0"/>
        </a:spcBef>
        <a:spcAft>
          <a:spcPct val="0"/>
        </a:spcAft>
        <a:defRPr sz="4400">
          <a:solidFill>
            <a:schemeClr val="tx2"/>
          </a:solidFill>
          <a:latin typeface="Times New Roman" pitchFamily="16" charset="0"/>
          <a:cs typeface="Times New Roman" pitchFamily="16"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shar-elka.ru/help/imgs/5604a69c0481b.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a:xfrm>
            <a:off x="357158" y="1428736"/>
            <a:ext cx="7772400" cy="1470025"/>
          </a:xfrm>
        </p:spPr>
        <p:txBody>
          <a:bodyPr>
            <a:normAutofit fontScale="90000"/>
          </a:bodyPr>
          <a:lstStyle/>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«Создание </a:t>
            </a: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условий для двигательной активности детей в детском </a:t>
            </a: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саду»</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
        <p:nvSpPr>
          <p:cNvPr id="3" name="Подзаголовок 2"/>
          <p:cNvSpPr>
            <a:spLocks noGrp="1"/>
          </p:cNvSpPr>
          <p:nvPr>
            <p:ph type="subTitle" idx="1"/>
          </p:nvPr>
        </p:nvSpPr>
        <p:spPr>
          <a:xfrm>
            <a:off x="2555776" y="4327496"/>
            <a:ext cx="6345322" cy="1354169"/>
          </a:xfrm>
        </p:spPr>
        <p:txBody>
          <a:bodyPr/>
          <a:lstStyle/>
          <a:p>
            <a:pPr algn="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Инструктор по физической культуре </a:t>
            </a:r>
            <a:r>
              <a:rPr lang="ru-RU"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Хабаркова</a:t>
            </a: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Светлана Александровна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i="1" kern="1200" cap="all" dirty="0">
                <a:ln w="500">
                  <a:solidFill>
                    <a:srgbClr val="B13F9A">
                      <a:shade val="20000"/>
                      <a:satMod val="120000"/>
                    </a:srgbClr>
                  </a:solidFill>
                </a:ln>
                <a:solidFill>
                  <a:srgbClr val="FF0000"/>
                </a:solidFill>
                <a:latin typeface="Trebuchet MS"/>
              </a:rPr>
              <a:t>2-й этап педагогического  процесса – «прогулка»</a:t>
            </a:r>
            <a:endParaRPr lang="ru-RU" sz="3200" dirty="0"/>
          </a:p>
        </p:txBody>
      </p:sp>
      <p:sp>
        <p:nvSpPr>
          <p:cNvPr id="3" name="Объект 2"/>
          <p:cNvSpPr>
            <a:spLocks noGrp="1"/>
          </p:cNvSpPr>
          <p:nvPr>
            <p:ph idx="1"/>
          </p:nvPr>
        </p:nvSpPr>
        <p:spPr>
          <a:xfrm>
            <a:off x="457200" y="1600200"/>
            <a:ext cx="8229600" cy="4997152"/>
          </a:xfrm>
        </p:spPr>
        <p:txBody>
          <a:bodyPr/>
          <a:lstStyle/>
          <a:p>
            <a:pPr marL="274320" lvl="0" indent="-274320" fontAlgn="auto">
              <a:spcBef>
                <a:spcPts val="600"/>
              </a:spcBef>
              <a:spcAft>
                <a:spcPts val="0"/>
              </a:spcAft>
              <a:buClr>
                <a:srgbClr val="B13F9A"/>
              </a:buClr>
              <a:buSzPct val="73000"/>
              <a:buFont typeface="Wingdings 2"/>
              <a:buChar char=""/>
            </a:pPr>
            <a:r>
              <a:rPr lang="ru-RU" sz="2000" kern="1200" dirty="0">
                <a:solidFill>
                  <a:prstClr val="black"/>
                </a:solidFill>
                <a:latin typeface="Trebuchet MS"/>
              </a:rPr>
              <a:t>На прогулке предлагается планировать  одну подвижную игру, общую для  всех детей, и 1-2 игры с подгруппами детей. Кроме того, я   намечаю игровые упражнения для индивидуальной работы</a:t>
            </a:r>
            <a:r>
              <a:rPr lang="ru-RU" sz="1800" kern="1200" dirty="0">
                <a:solidFill>
                  <a:prstClr val="black"/>
                </a:solidFill>
                <a:latin typeface="Trebuchet MS"/>
              </a:rPr>
              <a:t>.</a:t>
            </a:r>
          </a:p>
          <a:p>
            <a:pPr marL="274320" lvl="0" indent="-274320" fontAlgn="auto">
              <a:spcBef>
                <a:spcPts val="600"/>
              </a:spcBef>
              <a:spcAft>
                <a:spcPts val="0"/>
              </a:spcAft>
              <a:buClr>
                <a:srgbClr val="B13F9A"/>
              </a:buClr>
              <a:buSzPct val="73000"/>
              <a:buFont typeface="Wingdings 2"/>
              <a:buChar char=""/>
            </a:pPr>
            <a:r>
              <a:rPr lang="ru-RU" sz="2000" kern="1200" dirty="0">
                <a:solidFill>
                  <a:prstClr val="black"/>
                </a:solidFill>
                <a:latin typeface="Trebuchet MS"/>
              </a:rPr>
              <a:t>Важно для прогулки планировать не только подвижные, но и  спортивные  игры (зимой - хоккей; весной, летом, осенью - футбол, баскетбол,  бадминтон, городки) и спортивные упражнения (зимой -катание на санках, скольжение по ледяным дорожкам, ходьба на лыжах; весной, летом, осенью - катание на </a:t>
            </a:r>
            <a:r>
              <a:rPr lang="ru-RU" sz="2000" kern="1200" dirty="0" smtClean="0">
                <a:solidFill>
                  <a:prstClr val="black"/>
                </a:solidFill>
                <a:latin typeface="Trebuchet MS"/>
              </a:rPr>
              <a:t>велосипеде).</a:t>
            </a:r>
            <a:endParaRPr lang="ru-RU" sz="2000" kern="1200" dirty="0">
              <a:solidFill>
                <a:prstClr val="black"/>
              </a:solidFill>
              <a:latin typeface="Trebuchet MS"/>
            </a:endParaRPr>
          </a:p>
          <a:p>
            <a:pPr marL="274320" lvl="0" indent="-274320" fontAlgn="auto">
              <a:spcBef>
                <a:spcPts val="600"/>
              </a:spcBef>
              <a:spcAft>
                <a:spcPts val="0"/>
              </a:spcAft>
              <a:buClr>
                <a:srgbClr val="B13F9A"/>
              </a:buClr>
              <a:buSzPct val="73000"/>
              <a:buFont typeface="Wingdings 2"/>
              <a:buChar char=""/>
            </a:pPr>
            <a:r>
              <a:rPr lang="ru-RU" sz="2000" kern="1200" dirty="0">
                <a:solidFill>
                  <a:prstClr val="black"/>
                </a:solidFill>
                <a:latin typeface="Trebuchet MS"/>
              </a:rPr>
              <a:t>Необходимо учитывать, какая НОД предшествовала прогулке: если  она носила подвижный  характер  физическая культура, музыка), то прогулку  лучше начать с наблюдения, но если  дети  были ограничены в  движениях, то прогулку  лучше начать с подвижных, спортивных игр.</a:t>
            </a:r>
          </a:p>
          <a:p>
            <a:endParaRPr lang="ru-RU" dirty="0"/>
          </a:p>
        </p:txBody>
      </p:sp>
    </p:spTree>
    <p:extLst>
      <p:ext uri="{BB962C8B-B14F-4D97-AF65-F5344CB8AC3E}">
        <p14:creationId xmlns:p14="http://schemas.microsoft.com/office/powerpoint/2010/main" val="1551749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055" y="332656"/>
            <a:ext cx="8229600" cy="1872208"/>
          </a:xfrm>
        </p:spPr>
        <p:txBody>
          <a:bodyPr/>
          <a:lstStyle/>
          <a:p>
            <a:r>
              <a:rPr lang="ru-RU" sz="3200" b="1" i="1" kern="1200" cap="all" dirty="0">
                <a:ln w="500">
                  <a:solidFill>
                    <a:srgbClr val="B13F9A">
                      <a:shade val="20000"/>
                      <a:satMod val="120000"/>
                    </a:srgbClr>
                  </a:solidFill>
                </a:ln>
                <a:solidFill>
                  <a:srgbClr val="FF0000"/>
                </a:solidFill>
                <a:latin typeface="Trebuchet MS"/>
              </a:rPr>
              <a:t>3-й этап педагогического процесса - «Вторая половина дня</a:t>
            </a:r>
            <a:endParaRPr lang="ru-RU" sz="3200" dirty="0"/>
          </a:p>
        </p:txBody>
      </p:sp>
      <p:sp>
        <p:nvSpPr>
          <p:cNvPr id="3" name="Объект 2"/>
          <p:cNvSpPr>
            <a:spLocks noGrp="1"/>
          </p:cNvSpPr>
          <p:nvPr>
            <p:ph idx="1"/>
          </p:nvPr>
        </p:nvSpPr>
        <p:spPr>
          <a:xfrm>
            <a:off x="395536" y="2326001"/>
            <a:ext cx="8229600" cy="4525963"/>
          </a:xfrm>
        </p:spPr>
        <p:txBody>
          <a:bodyPr/>
          <a:lstStyle/>
          <a:p>
            <a:pPr fontAlgn="auto">
              <a:spcBef>
                <a:spcPts val="0"/>
              </a:spcBef>
              <a:spcAft>
                <a:spcPts val="0"/>
              </a:spcAft>
            </a:pPr>
            <a:r>
              <a:rPr lang="ru-RU" sz="1800" b="1" kern="1200" dirty="0">
                <a:solidFill>
                  <a:prstClr val="black"/>
                </a:solidFill>
                <a:latin typeface="Trebuchet MS"/>
              </a:rPr>
              <a:t>Во вторую половину  дня кроме гимнастики пробуждения и закаливающих мероприятий предлагается  планировать активный  отдых  детей (Праздники, досуги, развлечения) </a:t>
            </a:r>
            <a:r>
              <a:rPr lang="ru-RU" sz="1800" b="1" kern="1200" dirty="0" smtClean="0">
                <a:solidFill>
                  <a:prstClr val="black"/>
                </a:solidFill>
                <a:latin typeface="Trebuchet MS"/>
              </a:rPr>
              <a:t>, различное  </a:t>
            </a:r>
            <a:r>
              <a:rPr lang="ru-RU" sz="1800" b="1" kern="1200" dirty="0">
                <a:solidFill>
                  <a:prstClr val="black"/>
                </a:solidFill>
                <a:latin typeface="Trebuchet MS"/>
              </a:rPr>
              <a:t>физкультурное оборудование, тренажеры, дидактический материал -  карточки для самостоятельной двигательной активности. </a:t>
            </a:r>
            <a:endParaRPr lang="ru-RU" sz="1800" b="1" kern="1200" dirty="0" smtClean="0">
              <a:solidFill>
                <a:prstClr val="black"/>
              </a:solidFill>
              <a:latin typeface="Trebuchet MS"/>
            </a:endParaRPr>
          </a:p>
          <a:p>
            <a:pPr marL="0" indent="0" fontAlgn="auto">
              <a:spcBef>
                <a:spcPts val="0"/>
              </a:spcBef>
              <a:spcAft>
                <a:spcPts val="0"/>
              </a:spcAft>
              <a:buNone/>
            </a:pPr>
            <a:endParaRPr lang="ru-RU" sz="1800" b="1" kern="1200" dirty="0" smtClean="0">
              <a:solidFill>
                <a:prstClr val="black"/>
              </a:solidFill>
              <a:latin typeface="Trebuchet MS"/>
            </a:endParaRPr>
          </a:p>
          <a:p>
            <a:pPr fontAlgn="auto">
              <a:spcBef>
                <a:spcPts val="0"/>
              </a:spcBef>
              <a:spcAft>
                <a:spcPts val="0"/>
              </a:spcAft>
            </a:pPr>
            <a:r>
              <a:rPr lang="ru-RU" sz="1800" b="1" kern="1200" dirty="0" smtClean="0">
                <a:solidFill>
                  <a:prstClr val="black"/>
                </a:solidFill>
                <a:latin typeface="Trebuchet MS"/>
              </a:rPr>
              <a:t>Во </a:t>
            </a:r>
            <a:r>
              <a:rPr lang="ru-RU" sz="1800" b="1" kern="1200" dirty="0">
                <a:solidFill>
                  <a:prstClr val="black"/>
                </a:solidFill>
                <a:latin typeface="Trebuchet MS"/>
              </a:rPr>
              <a:t>вторую половину дня также необходимо запланировать  самостоятельную двигательную деятельность, </a:t>
            </a:r>
            <a:r>
              <a:rPr lang="ru-RU" sz="1800" b="1" kern="1200" dirty="0" smtClean="0">
                <a:solidFill>
                  <a:prstClr val="black"/>
                </a:solidFill>
                <a:latin typeface="Trebuchet MS"/>
              </a:rPr>
              <a:t>  лучше </a:t>
            </a:r>
            <a:r>
              <a:rPr lang="ru-RU" sz="1800" b="1" kern="1200" dirty="0">
                <a:solidFill>
                  <a:prstClr val="black"/>
                </a:solidFill>
                <a:latin typeface="Trebuchet MS"/>
              </a:rPr>
              <a:t>планировать спокойную двигательную деятельность -  малоподвижные игры, дыхательные упражнения, оздоровительные упражнения, пальчиковую  гимнастику.</a:t>
            </a:r>
          </a:p>
          <a:p>
            <a:endParaRPr lang="ru-RU" dirty="0"/>
          </a:p>
        </p:txBody>
      </p:sp>
    </p:spTree>
    <p:extLst>
      <p:ext uri="{BB962C8B-B14F-4D97-AF65-F5344CB8AC3E}">
        <p14:creationId xmlns:p14="http://schemas.microsoft.com/office/powerpoint/2010/main" val="2189063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728192"/>
          </a:xfrm>
        </p:spPr>
        <p:txBody>
          <a:bodyPr/>
          <a:lstStyle/>
          <a:p>
            <a:r>
              <a:rPr lang="ru-RU" sz="3200" b="1" i="1" kern="1200" cap="all" dirty="0">
                <a:ln w="500">
                  <a:solidFill>
                    <a:srgbClr val="B13F9A">
                      <a:shade val="20000"/>
                      <a:satMod val="120000"/>
                    </a:srgbClr>
                  </a:solidFill>
                </a:ln>
                <a:solidFill>
                  <a:srgbClr val="FF0000"/>
                </a:solidFill>
                <a:latin typeface="Trebuchet MS"/>
              </a:rPr>
              <a:t>требования, предъявляемые к планированию  двигательной активности:</a:t>
            </a:r>
            <a:endParaRPr lang="ru-RU" sz="3200" i="1" dirty="0">
              <a:solidFill>
                <a:srgbClr val="FF0000"/>
              </a:solidFill>
            </a:endParaRPr>
          </a:p>
        </p:txBody>
      </p:sp>
      <p:sp>
        <p:nvSpPr>
          <p:cNvPr id="3" name="Объект 2"/>
          <p:cNvSpPr>
            <a:spLocks noGrp="1"/>
          </p:cNvSpPr>
          <p:nvPr>
            <p:ph idx="1"/>
          </p:nvPr>
        </p:nvSpPr>
        <p:spPr>
          <a:xfrm>
            <a:off x="539552" y="2060848"/>
            <a:ext cx="8229600" cy="4525963"/>
          </a:xfrm>
        </p:spPr>
        <p:txBody>
          <a:bodyPr/>
          <a:lstStyle/>
          <a:p>
            <a:pPr marL="274320" lvl="0" indent="-274320" fontAlgn="auto">
              <a:spcBef>
                <a:spcPts val="600"/>
              </a:spcBef>
              <a:spcAft>
                <a:spcPts val="0"/>
              </a:spcAft>
              <a:buClr>
                <a:srgbClr val="B13F9A"/>
              </a:buClr>
              <a:buSzPct val="73000"/>
              <a:buFont typeface="Wingdings 2"/>
              <a:buChar char=""/>
            </a:pPr>
            <a:r>
              <a:rPr lang="ru-RU" sz="1800" kern="1200" dirty="0">
                <a:solidFill>
                  <a:prstClr val="black"/>
                </a:solidFill>
                <a:latin typeface="Trebuchet MS"/>
              </a:rPr>
              <a:t>Планирование должно обеспечить решение  главной  цели  воспитания - формирование индивидуальной, неповторимой личности, поэтому  важно грамотно сочетать фронтальные и индивидуальные формы  работы.</a:t>
            </a:r>
          </a:p>
          <a:p>
            <a:pPr marL="274320" lvl="0" indent="-274320" fontAlgn="auto">
              <a:spcBef>
                <a:spcPts val="600"/>
              </a:spcBef>
              <a:spcAft>
                <a:spcPts val="0"/>
              </a:spcAft>
              <a:buClr>
                <a:srgbClr val="B13F9A"/>
              </a:buClr>
              <a:buSzPct val="73000"/>
              <a:buFont typeface="Wingdings 2"/>
              <a:buChar char=""/>
            </a:pPr>
            <a:r>
              <a:rPr lang="ru-RU" sz="1800" kern="1200" dirty="0">
                <a:solidFill>
                  <a:prstClr val="black"/>
                </a:solidFill>
                <a:latin typeface="Trebuchet MS"/>
              </a:rPr>
              <a:t>При планировании необходимо избегать формализма. План должен  быть реальным. </a:t>
            </a:r>
          </a:p>
          <a:p>
            <a:pPr marL="274320" lvl="0" indent="-274320" fontAlgn="auto">
              <a:spcBef>
                <a:spcPts val="600"/>
              </a:spcBef>
              <a:spcAft>
                <a:spcPts val="0"/>
              </a:spcAft>
              <a:buClr>
                <a:srgbClr val="B13F9A"/>
              </a:buClr>
              <a:buSzPct val="73000"/>
              <a:buFont typeface="Wingdings 2"/>
              <a:buChar char=""/>
            </a:pPr>
            <a:r>
              <a:rPr lang="ru-RU" sz="1800" kern="1200" dirty="0">
                <a:solidFill>
                  <a:prstClr val="black"/>
                </a:solidFill>
                <a:latin typeface="Trebuchet MS"/>
              </a:rPr>
              <a:t>При планировании необходимо учитывать критические периоды в  физическом и психическом развитии,  уровень физического развития и  физической подготовленности ребенка, тип высшей нервной  деятельности, степень развития анализаторных систем,  </a:t>
            </a:r>
            <a:r>
              <a:rPr lang="ru-RU" sz="1800" kern="1200" dirty="0" err="1">
                <a:solidFill>
                  <a:prstClr val="black"/>
                </a:solidFill>
                <a:latin typeface="Trebuchet MS"/>
              </a:rPr>
              <a:t>биоритмологический</a:t>
            </a:r>
            <a:r>
              <a:rPr lang="ru-RU" sz="1800" kern="1200" dirty="0">
                <a:solidFill>
                  <a:prstClr val="black"/>
                </a:solidFill>
                <a:latin typeface="Trebuchet MS"/>
              </a:rPr>
              <a:t> профиль, направленность личности ; учитывать задатки, склонности, интерес ребенка.</a:t>
            </a:r>
          </a:p>
          <a:p>
            <a:pPr marL="274320" lvl="0" indent="-274320" fontAlgn="auto">
              <a:spcBef>
                <a:spcPts val="600"/>
              </a:spcBef>
              <a:spcAft>
                <a:spcPts val="0"/>
              </a:spcAft>
              <a:buClr>
                <a:srgbClr val="B13F9A"/>
              </a:buClr>
              <a:buSzPct val="73000"/>
              <a:buFont typeface="Wingdings 2"/>
              <a:buChar char=""/>
            </a:pPr>
            <a:r>
              <a:rPr lang="ru-RU" sz="1800" kern="1200" dirty="0">
                <a:solidFill>
                  <a:prstClr val="black"/>
                </a:solidFill>
                <a:latin typeface="Trebuchet MS"/>
              </a:rPr>
              <a:t>План должен обеспечить системность в работе. Между различными  видами деятельности должны быть тесная связь, единство воспитания  и обучения.</a:t>
            </a:r>
          </a:p>
          <a:p>
            <a:endParaRPr lang="ru-RU" dirty="0"/>
          </a:p>
        </p:txBody>
      </p:sp>
    </p:spTree>
    <p:extLst>
      <p:ext uri="{BB962C8B-B14F-4D97-AF65-F5344CB8AC3E}">
        <p14:creationId xmlns:p14="http://schemas.microsoft.com/office/powerpoint/2010/main" val="4088346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072" y="415636"/>
            <a:ext cx="8229600" cy="1473057"/>
          </a:xfrm>
        </p:spPr>
        <p:txBody>
          <a:bodyPr/>
          <a:lstStyle/>
          <a:p>
            <a:r>
              <a:rPr lang="ru-RU" sz="3200" b="1" i="1" kern="1200" cap="all" dirty="0">
                <a:ln w="500">
                  <a:solidFill>
                    <a:srgbClr val="B13F9A">
                      <a:shade val="20000"/>
                      <a:satMod val="120000"/>
                    </a:srgbClr>
                  </a:solidFill>
                </a:ln>
                <a:solidFill>
                  <a:srgbClr val="FF0000"/>
                </a:solidFill>
                <a:latin typeface="Trebuchet MS"/>
              </a:rPr>
              <a:t>Индивидуальный подход к детям с учётом характера двигательной активности</a:t>
            </a:r>
            <a:endParaRPr lang="ru-RU" sz="3200" i="1" dirty="0">
              <a:solidFill>
                <a:srgbClr val="FF0000"/>
              </a:solidFill>
            </a:endParaRPr>
          </a:p>
        </p:txBody>
      </p:sp>
      <p:sp>
        <p:nvSpPr>
          <p:cNvPr id="3" name="Объект 2"/>
          <p:cNvSpPr>
            <a:spLocks noGrp="1"/>
          </p:cNvSpPr>
          <p:nvPr>
            <p:ph idx="1"/>
          </p:nvPr>
        </p:nvSpPr>
        <p:spPr>
          <a:xfrm>
            <a:off x="374073" y="1988127"/>
            <a:ext cx="8229600" cy="4525963"/>
          </a:xfrm>
        </p:spPr>
        <p:txBody>
          <a:bodyPr/>
          <a:lstStyle/>
          <a:p>
            <a:pPr marL="0" lvl="0" indent="0" algn="ctr">
              <a:buNone/>
            </a:pPr>
            <a:r>
              <a:rPr lang="ru-RU" sz="1800" dirty="0">
                <a:latin typeface="Trebuchet MS" panose="020B0603020202020204" pitchFamily="34" charset="0"/>
                <a:cs typeface="Times New Roman" panose="02020603050405020304" pitchFamily="18" charset="0"/>
              </a:rPr>
              <a:t>В зависимости от степени подвижности детей целесообразно распределить детей на три основные подгруппы (высокой, средней и низкой подвижности). </a:t>
            </a:r>
            <a:endParaRPr lang="ru-RU" sz="1800" dirty="0" smtClean="0">
              <a:latin typeface="Trebuchet MS" panose="020B0603020202020204" pitchFamily="34" charset="0"/>
              <a:cs typeface="Times New Roman" panose="02020603050405020304" pitchFamily="18" charset="0"/>
            </a:endParaRPr>
          </a:p>
          <a:p>
            <a:pPr marL="0" lvl="0" indent="0">
              <a:buNone/>
            </a:pPr>
            <a:endParaRPr lang="ru-RU" sz="1800" dirty="0">
              <a:latin typeface="Trebuchet MS" panose="020B0603020202020204" pitchFamily="34" charset="0"/>
              <a:cs typeface="Times New Roman" panose="02020603050405020304" pitchFamily="18" charset="0"/>
            </a:endParaRPr>
          </a:p>
          <a:p>
            <a:pPr lvl="0"/>
            <a:r>
              <a:rPr lang="ru-RU" sz="1800" dirty="0">
                <a:latin typeface="Trebuchet MS" panose="020B0603020202020204" pitchFamily="34" charset="0"/>
              </a:rPr>
              <a:t>К первой подгруппе относятся дети с высокой интенсивностью ДА независимо от объема и продолжительности </a:t>
            </a:r>
            <a:r>
              <a:rPr lang="ru-RU" sz="1800" dirty="0" smtClean="0">
                <a:latin typeface="Trebuchet MS" panose="020B0603020202020204" pitchFamily="34" charset="0"/>
              </a:rPr>
              <a:t>ДА</a:t>
            </a:r>
          </a:p>
          <a:p>
            <a:pPr lvl="0"/>
            <a:endParaRPr lang="ru-RU" sz="1800" dirty="0" smtClean="0">
              <a:latin typeface="Trebuchet MS" panose="020B0603020202020204" pitchFamily="34" charset="0"/>
            </a:endParaRPr>
          </a:p>
          <a:p>
            <a:pPr lvl="0"/>
            <a:r>
              <a:rPr lang="ru-RU" sz="1800" dirty="0" smtClean="0">
                <a:latin typeface="Trebuchet MS" panose="020B0603020202020204" pitchFamily="34" charset="0"/>
              </a:rPr>
              <a:t>Вторую </a:t>
            </a:r>
            <a:r>
              <a:rPr lang="ru-RU" sz="1800" dirty="0">
                <a:latin typeface="Trebuchet MS" panose="020B0603020202020204" pitchFamily="34" charset="0"/>
              </a:rPr>
              <a:t>подгруппу составляют дети со средним уровнем всех трех показателей ДА. </a:t>
            </a:r>
            <a:endParaRPr lang="ru-RU" sz="1800" dirty="0" smtClean="0">
              <a:latin typeface="Trebuchet MS" panose="020B0603020202020204" pitchFamily="34" charset="0"/>
            </a:endParaRPr>
          </a:p>
          <a:p>
            <a:pPr lvl="0"/>
            <a:endParaRPr lang="ru-RU" sz="1800" dirty="0">
              <a:latin typeface="Trebuchet MS" panose="020B0603020202020204" pitchFamily="34" charset="0"/>
            </a:endParaRPr>
          </a:p>
          <a:p>
            <a:pPr lvl="0"/>
            <a:r>
              <a:rPr lang="ru-RU" sz="1800" dirty="0">
                <a:latin typeface="Trebuchet MS" panose="020B0603020202020204" pitchFamily="34" charset="0"/>
              </a:rPr>
              <a:t>Дети третьей подгруппы имеют низкий объем ДА в сочетании с низкими и средними показателями продолжительности и интенсивности. </a:t>
            </a:r>
          </a:p>
          <a:p>
            <a:endParaRPr lang="ru-RU" dirty="0"/>
          </a:p>
        </p:txBody>
      </p:sp>
    </p:spTree>
    <p:extLst>
      <p:ext uri="{BB962C8B-B14F-4D97-AF65-F5344CB8AC3E}">
        <p14:creationId xmlns:p14="http://schemas.microsoft.com/office/powerpoint/2010/main" val="459302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6120680"/>
          </a:xfrm>
        </p:spPr>
        <p:txBody>
          <a:bodyPr/>
          <a:lstStyle/>
          <a:p>
            <a:pPr marL="274320" lvl="0" indent="-274320" fontAlgn="auto">
              <a:spcBef>
                <a:spcPts val="600"/>
              </a:spcBef>
              <a:spcAft>
                <a:spcPts val="0"/>
              </a:spcAft>
              <a:buClr>
                <a:srgbClr val="B13F9A"/>
              </a:buClr>
              <a:buSzPct val="73000"/>
              <a:buFont typeface="Wingdings 2"/>
              <a:buChar char=""/>
            </a:pPr>
            <a:r>
              <a:rPr lang="ru-RU" sz="2000" b="1" kern="1200" dirty="0">
                <a:solidFill>
                  <a:srgbClr val="FF0000"/>
                </a:solidFill>
                <a:latin typeface="Trebuchet MS"/>
              </a:rPr>
              <a:t>Дети средней подвижности</a:t>
            </a:r>
            <a:r>
              <a:rPr lang="ru-RU" sz="2000" kern="1200" dirty="0">
                <a:solidFill>
                  <a:srgbClr val="FF0000"/>
                </a:solidFill>
                <a:latin typeface="Trebuchet MS"/>
              </a:rPr>
              <a:t> </a:t>
            </a:r>
            <a:r>
              <a:rPr lang="ru-RU" sz="2000" kern="1200" dirty="0">
                <a:solidFill>
                  <a:prstClr val="black"/>
                </a:solidFill>
                <a:latin typeface="Trebuchet MS"/>
              </a:rPr>
              <a:t>отличаются наиболее ровным и спокойным поведением, равномерной подвижностью на протяжении всего дня. Таких детей примерно половина или чуть больше в группе. Они самостоятельны и активны, движения их уверенные, чёткие, целенаправленные.</a:t>
            </a:r>
          </a:p>
          <a:p>
            <a:pPr marL="274320" lvl="0" indent="-274320" fontAlgn="auto">
              <a:spcBef>
                <a:spcPts val="600"/>
              </a:spcBef>
              <a:spcAft>
                <a:spcPts val="0"/>
              </a:spcAft>
              <a:buClr>
                <a:srgbClr val="B13F9A"/>
              </a:buClr>
              <a:buSzPct val="73000"/>
              <a:buFont typeface="Wingdings 2"/>
              <a:buChar char=""/>
            </a:pPr>
            <a:r>
              <a:rPr lang="ru-RU" sz="2000" kern="1200" dirty="0">
                <a:solidFill>
                  <a:prstClr val="black"/>
                </a:solidFill>
                <a:latin typeface="Trebuchet MS"/>
              </a:rPr>
              <a:t>При руководстве двигательной активностью </a:t>
            </a:r>
            <a:r>
              <a:rPr lang="ru-RU" sz="2000" b="1" kern="1200" dirty="0">
                <a:solidFill>
                  <a:srgbClr val="FF0000"/>
                </a:solidFill>
                <a:latin typeface="Trebuchet MS"/>
              </a:rPr>
              <a:t>детей средней подвижности</a:t>
            </a:r>
            <a:r>
              <a:rPr lang="ru-RU" sz="2000" kern="1200" dirty="0">
                <a:solidFill>
                  <a:srgbClr val="FF0000"/>
                </a:solidFill>
                <a:latin typeface="Trebuchet MS"/>
              </a:rPr>
              <a:t> </a:t>
            </a:r>
            <a:r>
              <a:rPr lang="ru-RU" sz="2000" kern="1200" dirty="0">
                <a:solidFill>
                  <a:prstClr val="black"/>
                </a:solidFill>
                <a:latin typeface="Trebuchet MS"/>
              </a:rPr>
              <a:t>достаточно создать необходимые условия, т.е. предоставить место для движений, время, игрушки-двигатели, физкультурное оборудование и пособия. </a:t>
            </a:r>
          </a:p>
          <a:p>
            <a:pPr marL="0" lvl="0" indent="0" fontAlgn="auto">
              <a:spcBef>
                <a:spcPts val="600"/>
              </a:spcBef>
              <a:spcAft>
                <a:spcPts val="0"/>
              </a:spcAft>
              <a:buClr>
                <a:srgbClr val="B13F9A"/>
              </a:buClr>
              <a:buSzPct val="73000"/>
              <a:buNone/>
            </a:pPr>
            <a:endParaRPr lang="ru-RU" sz="2600" kern="1200" dirty="0">
              <a:solidFill>
                <a:prstClr val="black"/>
              </a:solidFill>
              <a:latin typeface="Trebuchet MS"/>
            </a:endParaRPr>
          </a:p>
        </p:txBody>
      </p:sp>
      <p:sp>
        <p:nvSpPr>
          <p:cNvPr id="2" name="AutoShape 2" descr="https://apf.mail.ru/cgi-bin/readmsg/MyCollages.jpg?id=15319199510000000513%3B0%3B1&amp;x-email=khabarkov%40bk.ru&amp;exif=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a:stretch>
            <a:fillRect/>
          </a:stretch>
        </p:blipFill>
        <p:spPr>
          <a:xfrm>
            <a:off x="5076056" y="3465004"/>
            <a:ext cx="2880320" cy="2997226"/>
          </a:xfrm>
          <a:prstGeom prst="rect">
            <a:avLst/>
          </a:prstGeom>
        </p:spPr>
      </p:pic>
    </p:spTree>
    <p:extLst>
      <p:ext uri="{BB962C8B-B14F-4D97-AF65-F5344CB8AC3E}">
        <p14:creationId xmlns:p14="http://schemas.microsoft.com/office/powerpoint/2010/main" val="1459212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332656"/>
            <a:ext cx="8229600" cy="6336704"/>
          </a:xfrm>
        </p:spPr>
        <p:txBody>
          <a:bodyPr/>
          <a:lstStyle/>
          <a:p>
            <a:pPr marL="274320" lvl="0" indent="-274320" fontAlgn="auto">
              <a:spcBef>
                <a:spcPts val="600"/>
              </a:spcBef>
              <a:spcAft>
                <a:spcPts val="0"/>
              </a:spcAft>
              <a:buClr>
                <a:srgbClr val="B13F9A"/>
              </a:buClr>
              <a:buSzPct val="73000"/>
              <a:buFont typeface="Wingdings 2"/>
              <a:buChar char=""/>
            </a:pPr>
            <a:r>
              <a:rPr lang="ru-RU" sz="1800" b="1" kern="1200" dirty="0">
                <a:solidFill>
                  <a:srgbClr val="FF0000"/>
                </a:solidFill>
                <a:latin typeface="Trebuchet MS"/>
              </a:rPr>
              <a:t>Дети большой подвижности</a:t>
            </a:r>
            <a:r>
              <a:rPr lang="ru-RU" sz="1800" kern="1200" dirty="0">
                <a:solidFill>
                  <a:srgbClr val="FF0000"/>
                </a:solidFill>
                <a:latin typeface="Trebuchet MS"/>
              </a:rPr>
              <a:t> </a:t>
            </a:r>
            <a:r>
              <a:rPr lang="ru-RU" sz="1800" kern="1200" dirty="0">
                <a:solidFill>
                  <a:prstClr val="black"/>
                </a:solidFill>
                <a:latin typeface="Trebuchet MS"/>
              </a:rPr>
              <a:t>всегда заметны, хотя и составляют от общего числа детей примерно четвёртую – пятую часть. Они находят возможность двигаться в любых условиях. Из всех видов движений выбирают чаще бег, прыжки, избегают движений, требующих точности и сдержанности. Движения их быстры, резки, часто бесцельны. Из-за высокой интенсивности двигательной активности они как бы не успевают вникнуть в суть своей деятельности, не могут управлять в должной степени своими движениями. Чрезмерная подвижность является сильным раздражителем для нервной системы, поэтому эти дети отличаются неуравновешенным поведением, чаще других попадают в конфликтные ситуации, они с трудом засыпают, спят неспокойно.</a:t>
            </a:r>
          </a:p>
          <a:p>
            <a:pPr marL="274320" lvl="0" indent="-274320" fontAlgn="auto">
              <a:spcBef>
                <a:spcPts val="600"/>
              </a:spcBef>
              <a:spcAft>
                <a:spcPts val="0"/>
              </a:spcAft>
              <a:buClr>
                <a:srgbClr val="B13F9A"/>
              </a:buClr>
              <a:buSzPct val="73000"/>
              <a:buFont typeface="Wingdings 2"/>
              <a:buChar char=""/>
            </a:pPr>
            <a:r>
              <a:rPr lang="ru-RU" sz="1900" kern="1200" dirty="0">
                <a:solidFill>
                  <a:prstClr val="black"/>
                </a:solidFill>
                <a:latin typeface="Trebuchet MS"/>
              </a:rPr>
              <a:t>Руководство двигательной активностью </a:t>
            </a:r>
            <a:r>
              <a:rPr lang="ru-RU" sz="1900" b="1" kern="1200" dirty="0">
                <a:solidFill>
                  <a:srgbClr val="FF0000"/>
                </a:solidFill>
                <a:latin typeface="Trebuchet MS"/>
              </a:rPr>
              <a:t>детей большой подвижности</a:t>
            </a:r>
            <a:r>
              <a:rPr lang="ru-RU" sz="1900" kern="1200" dirty="0">
                <a:solidFill>
                  <a:srgbClr val="FF0000"/>
                </a:solidFill>
                <a:latin typeface="Trebuchet MS"/>
              </a:rPr>
              <a:t> </a:t>
            </a:r>
            <a:r>
              <a:rPr lang="ru-RU" sz="1900" kern="1200" dirty="0">
                <a:solidFill>
                  <a:prstClr val="black"/>
                </a:solidFill>
                <a:latin typeface="Trebuchet MS"/>
              </a:rPr>
              <a:t>направляется не на уменьшение  их двигательной активности, а на регулирование интенсивности движений. Пусть по времени дети двигаются как можно больше – важно запрограммировать такой состав движений, которые требуют сосредоточенности внимания, сдержанности, точности.</a:t>
            </a:r>
          </a:p>
          <a:p>
            <a:endParaRPr lang="ru-RU" dirty="0"/>
          </a:p>
        </p:txBody>
      </p:sp>
    </p:spTree>
    <p:extLst>
      <p:ext uri="{BB962C8B-B14F-4D97-AF65-F5344CB8AC3E}">
        <p14:creationId xmlns:p14="http://schemas.microsoft.com/office/powerpoint/2010/main" val="3109857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29600" cy="6264696"/>
          </a:xfrm>
        </p:spPr>
        <p:txBody>
          <a:bodyPr/>
          <a:lstStyle/>
          <a:p>
            <a:pPr marL="274320" lvl="0" indent="-274320" fontAlgn="auto">
              <a:spcBef>
                <a:spcPts val="600"/>
              </a:spcBef>
              <a:spcAft>
                <a:spcPts val="0"/>
              </a:spcAft>
              <a:buClr>
                <a:srgbClr val="B13F9A"/>
              </a:buClr>
              <a:buSzPct val="73000"/>
              <a:buFont typeface="Wingdings 2"/>
              <a:buChar char=""/>
            </a:pPr>
            <a:r>
              <a:rPr lang="ru-RU" sz="1800" kern="1200" dirty="0">
                <a:solidFill>
                  <a:prstClr val="black"/>
                </a:solidFill>
                <a:latin typeface="Trebuchet MS"/>
              </a:rPr>
              <a:t>Наиболее уязвим организм </a:t>
            </a:r>
            <a:r>
              <a:rPr lang="ru-RU" sz="1800" b="1" kern="1200" dirty="0">
                <a:solidFill>
                  <a:srgbClr val="FF0000"/>
                </a:solidFill>
                <a:latin typeface="Trebuchet MS"/>
              </a:rPr>
              <a:t>детей малой подвижности</a:t>
            </a:r>
            <a:r>
              <a:rPr lang="ru-RU" sz="1800" kern="1200" dirty="0">
                <a:solidFill>
                  <a:prstClr val="black"/>
                </a:solidFill>
                <a:latin typeface="Trebuchet MS"/>
              </a:rPr>
              <a:t>. Их характеризует общая вялость, пассивность, они быстрее других устают. В противоположность подвижным детям, умеющим найти для игр пространство, они стараются уйти в сторону, чтобы никому не мешать, выбирают деятельность, не требующую интенсивных движений. Они робки в общении, не уверены в себе, не любят игры с движениями. Малая подвижность – фактор риска для ребёнка. </a:t>
            </a:r>
          </a:p>
          <a:p>
            <a:pPr marL="274320" lvl="0" indent="-274320" fontAlgn="auto">
              <a:spcBef>
                <a:spcPts val="600"/>
              </a:spcBef>
              <a:spcAft>
                <a:spcPts val="0"/>
              </a:spcAft>
              <a:buClr>
                <a:srgbClr val="B13F9A"/>
              </a:buClr>
              <a:buSzPct val="73000"/>
              <a:buFont typeface="Wingdings 2"/>
              <a:buChar char=""/>
            </a:pPr>
            <a:r>
              <a:rPr lang="ru-RU" sz="1800" b="1" kern="1200" dirty="0">
                <a:solidFill>
                  <a:prstClr val="black"/>
                </a:solidFill>
                <a:latin typeface="Trebuchet MS"/>
              </a:rPr>
              <a:t>У </a:t>
            </a:r>
            <a:r>
              <a:rPr lang="ru-RU" sz="1800" b="1" kern="1200" dirty="0">
                <a:solidFill>
                  <a:srgbClr val="FF0000"/>
                </a:solidFill>
                <a:latin typeface="Trebuchet MS"/>
              </a:rPr>
              <a:t>малоподвижных детей</a:t>
            </a:r>
            <a:r>
              <a:rPr lang="ru-RU" sz="1800" kern="1200" dirty="0">
                <a:solidFill>
                  <a:srgbClr val="FF0000"/>
                </a:solidFill>
                <a:latin typeface="Trebuchet MS"/>
              </a:rPr>
              <a:t> </a:t>
            </a:r>
            <a:r>
              <a:rPr lang="ru-RU" sz="1800" kern="1200" dirty="0">
                <a:solidFill>
                  <a:prstClr val="black"/>
                </a:solidFill>
                <a:latin typeface="Trebuchet MS"/>
              </a:rPr>
              <a:t>следует воспитывать интерес к движениям, потребность в подвижных видах деятельности. Особое внимание уделяется развитию всех основных движений, особенно интенсивных (бег, прыжки – разные их способы). Малоподвижные дети вовлекаются в активную двигательную деятельность на протяжении всего дня. </a:t>
            </a:r>
          </a:p>
          <a:p>
            <a:pPr marL="274320" lvl="0" indent="-274320" fontAlgn="auto">
              <a:spcBef>
                <a:spcPts val="600"/>
              </a:spcBef>
              <a:spcAft>
                <a:spcPts val="0"/>
              </a:spcAft>
              <a:buClr>
                <a:srgbClr val="B13F9A"/>
              </a:buClr>
              <a:buSzPct val="73000"/>
              <a:buFont typeface="Wingdings 2"/>
              <a:buChar char=""/>
            </a:pPr>
            <a:r>
              <a:rPr lang="ru-RU" sz="1800" kern="1200" dirty="0">
                <a:solidFill>
                  <a:prstClr val="black"/>
                </a:solidFill>
                <a:latin typeface="Trebuchet MS"/>
              </a:rPr>
              <a:t>Особое внимание  требуют к себе </a:t>
            </a:r>
            <a:r>
              <a:rPr lang="ru-RU" sz="1800" kern="1200" dirty="0">
                <a:solidFill>
                  <a:srgbClr val="FF0000"/>
                </a:solidFill>
                <a:latin typeface="Trebuchet MS"/>
              </a:rPr>
              <a:t>ослабленные и часто болеющие дети</a:t>
            </a:r>
            <a:r>
              <a:rPr lang="ru-RU" sz="1800" kern="1200" dirty="0">
                <a:solidFill>
                  <a:prstClr val="black"/>
                </a:solidFill>
                <a:latin typeface="Trebuchet MS"/>
              </a:rPr>
              <a:t>. Индивидуальная работа с такими детьми должна состоять не столько в ограничении нагрузок (интеллектуальных, двигательных, трудовых и т.д.), сколько в создании условий для оптимизации деятельности при обеспечении соответствия затрачиваемых ребёнком усилий физиологическим возможностям организма. Это достигается путём рациональной регламентации длительности, объёма, интенсивности и содержания деятельности, созданием для ребёнка условий психологического комфорта.</a:t>
            </a:r>
          </a:p>
          <a:p>
            <a:endParaRPr lang="ru-RU" dirty="0"/>
          </a:p>
        </p:txBody>
      </p:sp>
    </p:spTree>
    <p:extLst>
      <p:ext uri="{BB962C8B-B14F-4D97-AF65-F5344CB8AC3E}">
        <p14:creationId xmlns:p14="http://schemas.microsoft.com/office/powerpoint/2010/main" val="1777671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642918"/>
            <a:ext cx="8229600" cy="1143000"/>
          </a:xfrm>
        </p:spPr>
        <p:txBody>
          <a:bodyPr>
            <a:noAutofit/>
          </a:bodyPr>
          <a:lstStyle/>
          <a:p>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Так какие условия надо создать для двигательной активности детей в ДОУ? </a:t>
            </a:r>
            <a:endParaRPr lang="ru-RU" sz="3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15362" name="Picture 2" descr="http://mdou345.ru/wp-content/uploads/2015/06/712851636.jpg"/>
          <p:cNvPicPr>
            <a:picLocks noChangeAspect="1" noChangeArrowheads="1"/>
          </p:cNvPicPr>
          <p:nvPr/>
        </p:nvPicPr>
        <p:blipFill>
          <a:blip r:embed="rId2" cstate="email">
            <a:clrChange>
              <a:clrFrom>
                <a:srgbClr val="FFFFFF"/>
              </a:clrFrom>
              <a:clrTo>
                <a:srgbClr val="FFFFFF">
                  <a:alpha val="0"/>
                </a:srgbClr>
              </a:clrTo>
            </a:clrChange>
          </a:blip>
          <a:srcRect/>
          <a:stretch>
            <a:fillRect/>
          </a:stretch>
        </p:blipFill>
        <p:spPr bwMode="auto">
          <a:xfrm>
            <a:off x="1403648" y="908720"/>
            <a:ext cx="6858122" cy="568001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Анимашки Дети"/>
          <p:cNvPicPr>
            <a:picLocks noChangeAspect="1" noChangeArrowheads="1" noCrop="1"/>
          </p:cNvPicPr>
          <p:nvPr/>
        </p:nvPicPr>
        <p:blipFill>
          <a:blip r:embed="rId2" cstate="email"/>
          <a:srcRect/>
          <a:stretch>
            <a:fillRect/>
          </a:stretch>
        </p:blipFill>
        <p:spPr bwMode="auto">
          <a:xfrm>
            <a:off x="6500826" y="214290"/>
            <a:ext cx="2286016" cy="2286016"/>
          </a:xfrm>
          <a:prstGeom prst="rect">
            <a:avLst/>
          </a:prstGeom>
          <a:noFill/>
        </p:spPr>
      </p:pic>
      <p:pic>
        <p:nvPicPr>
          <p:cNvPr id="27650" name="Picture 2" descr="Анимашки Дети"/>
          <p:cNvPicPr>
            <a:picLocks noChangeAspect="1" noChangeArrowheads="1" noCrop="1"/>
          </p:cNvPicPr>
          <p:nvPr/>
        </p:nvPicPr>
        <p:blipFill>
          <a:blip r:embed="rId3" cstate="email"/>
          <a:srcRect/>
          <a:stretch>
            <a:fillRect/>
          </a:stretch>
        </p:blipFill>
        <p:spPr bwMode="auto">
          <a:xfrm>
            <a:off x="428596" y="4643446"/>
            <a:ext cx="2571768" cy="1857388"/>
          </a:xfrm>
          <a:prstGeom prst="rect">
            <a:avLst/>
          </a:prstGeom>
          <a:noFill/>
        </p:spPr>
      </p:pic>
      <p:pic>
        <p:nvPicPr>
          <p:cNvPr id="27652" name="Picture 4" descr="Анимашки Дети"/>
          <p:cNvPicPr>
            <a:picLocks noChangeAspect="1" noChangeArrowheads="1" noCrop="1"/>
          </p:cNvPicPr>
          <p:nvPr/>
        </p:nvPicPr>
        <p:blipFill>
          <a:blip r:embed="rId4" cstate="email"/>
          <a:srcRect/>
          <a:stretch>
            <a:fillRect/>
          </a:stretch>
        </p:blipFill>
        <p:spPr bwMode="auto">
          <a:xfrm>
            <a:off x="6000760" y="4714884"/>
            <a:ext cx="2428892" cy="1766467"/>
          </a:xfrm>
          <a:prstGeom prst="rect">
            <a:avLst/>
          </a:prstGeom>
          <a:noFill/>
        </p:spPr>
      </p:pic>
      <p:sp>
        <p:nvSpPr>
          <p:cNvPr id="3" name="Содержимое 2"/>
          <p:cNvSpPr>
            <a:spLocks noGrp="1"/>
          </p:cNvSpPr>
          <p:nvPr>
            <p:ph idx="1"/>
          </p:nvPr>
        </p:nvSpPr>
        <p:spPr>
          <a:xfrm>
            <a:off x="428596" y="1643050"/>
            <a:ext cx="8229600" cy="2543180"/>
          </a:xfrm>
        </p:spPr>
        <p:txBody>
          <a:bodyPr/>
          <a:lstStyle/>
          <a:p>
            <a:pPr algn="ctr"/>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Это оборудование физкультурного зала, спортивных уголков в группах, участков, спортинвентарь, а так же условия для самостоятельной двигательной активности детей.</a:t>
            </a:r>
            <a:endParaRPr lang="ru-RU" sz="3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27654" name="Picture 6" descr="Анимашки Дети"/>
          <p:cNvPicPr>
            <a:picLocks noChangeAspect="1" noChangeArrowheads="1" noCrop="1"/>
          </p:cNvPicPr>
          <p:nvPr/>
        </p:nvPicPr>
        <p:blipFill>
          <a:blip r:embed="rId5" cstate="email"/>
          <a:srcRect/>
          <a:stretch>
            <a:fillRect/>
          </a:stretch>
        </p:blipFill>
        <p:spPr bwMode="auto">
          <a:xfrm>
            <a:off x="714348" y="0"/>
            <a:ext cx="3022778" cy="162878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620688"/>
            <a:ext cx="8229600" cy="5851558"/>
          </a:xfrm>
        </p:spPr>
        <p:txBody>
          <a:bodyPr/>
          <a:lstStyle/>
          <a:p>
            <a:pPr algn="ct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В нашем детском саду оборудованы физкультурный зал, оснащённый необходимым инвентарём, зоны двигательно-игровой деятельности в групповых комнатах</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4" name="Picture 2" descr="http://ped-kopilka.ru/images/photos/medium/8b9352ba2dfdea23935d9d35fc08ed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832" y="3212976"/>
            <a:ext cx="3899926" cy="2924944"/>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3212976"/>
            <a:ext cx="3961651" cy="292494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Анимашки дети, анимированные картинки детей, разные анимашки | Smayli.ru"/>
          <p:cNvPicPr>
            <a:picLocks noChangeAspect="1" noChangeArrowheads="1" noCrop="1"/>
          </p:cNvPicPr>
          <p:nvPr/>
        </p:nvPicPr>
        <p:blipFill>
          <a:blip r:embed="rId2" cstate="email"/>
          <a:srcRect/>
          <a:stretch>
            <a:fillRect/>
          </a:stretch>
        </p:blipFill>
        <p:spPr bwMode="auto">
          <a:xfrm>
            <a:off x="714348" y="3714752"/>
            <a:ext cx="4230702" cy="2928950"/>
          </a:xfrm>
          <a:prstGeom prst="rect">
            <a:avLst/>
          </a:prstGeom>
          <a:noFill/>
        </p:spPr>
      </p:pic>
      <p:pic>
        <p:nvPicPr>
          <p:cNvPr id="5" name="Picture 23" descr="http://allforchildren.ru/pictures/sun2/sun087.png"/>
          <p:cNvPicPr>
            <a:picLocks noChangeAspect="1" noChangeArrowheads="1"/>
          </p:cNvPicPr>
          <p:nvPr/>
        </p:nvPicPr>
        <p:blipFill>
          <a:blip r:embed="rId3" cstate="email"/>
          <a:srcRect/>
          <a:stretch>
            <a:fillRect/>
          </a:stretch>
        </p:blipFill>
        <p:spPr bwMode="auto">
          <a:xfrm>
            <a:off x="6715140" y="214290"/>
            <a:ext cx="2108206" cy="2150768"/>
          </a:xfrm>
          <a:prstGeom prst="rect">
            <a:avLst/>
          </a:prstGeom>
          <a:noFill/>
          <a:ln w="9525">
            <a:noFill/>
            <a:miter lim="800000"/>
            <a:headEnd/>
            <a:tailEnd/>
          </a:ln>
        </p:spPr>
      </p:pic>
      <p:sp>
        <p:nvSpPr>
          <p:cNvPr id="3" name="Содержимое 2"/>
          <p:cNvSpPr>
            <a:spLocks noGrp="1"/>
          </p:cNvSpPr>
          <p:nvPr>
            <p:ph idx="1"/>
          </p:nvPr>
        </p:nvSpPr>
        <p:spPr>
          <a:xfrm>
            <a:off x="428596" y="500042"/>
            <a:ext cx="6929486" cy="4525963"/>
          </a:xfrm>
        </p:spPr>
        <p:txBody>
          <a:bodyPr/>
          <a:lstStyle/>
          <a:p>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Жизнь — это система движений.</a:t>
            </a:r>
          </a:p>
          <a:p>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Потребность в движении дана человеку природой. </a:t>
            </a:r>
          </a:p>
          <a:p>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Человек — её высшее творение природы. </a:t>
            </a:r>
            <a:endParaRPr lang="ru-RU" sz="3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9" name="Рисунок 23" descr="12.png"/>
          <p:cNvPicPr>
            <a:picLocks noChangeAspect="1"/>
          </p:cNvPicPr>
          <p:nvPr/>
        </p:nvPicPr>
        <p:blipFill>
          <a:blip r:embed="rId4" cstate="email"/>
          <a:srcRect/>
          <a:stretch>
            <a:fillRect/>
          </a:stretch>
        </p:blipFill>
        <p:spPr bwMode="auto">
          <a:xfrm>
            <a:off x="5286380" y="2714620"/>
            <a:ext cx="3539639" cy="36957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429124" y="714356"/>
            <a:ext cx="4429156" cy="2643206"/>
          </a:xfrm>
        </p:spPr>
        <p:txBody>
          <a:bodyPr/>
          <a:lstStyle/>
          <a:p>
            <a:pPr algn="ctr">
              <a:buNone/>
            </a:pPr>
            <a:r>
              <a:rPr lang="ru-RU" sz="3600" dirty="0" smtClean="0">
                <a:latin typeface="Trebuchet MS" pitchFamily="34" charset="0"/>
              </a:rPr>
              <a:t>   </a:t>
            </a:r>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Участок детского сада тоже не остался без внимания</a:t>
            </a:r>
            <a:r>
              <a:rPr lang="ru-RU" sz="3600" dirty="0" smtClean="0">
                <a:solidFill>
                  <a:srgbClr val="0000CC"/>
                </a:solidFill>
                <a:latin typeface="Trebuchet MS" pitchFamily="34" charset="0"/>
              </a:rPr>
              <a:t>. </a:t>
            </a:r>
            <a:endParaRPr lang="ru-RU" sz="3600" dirty="0">
              <a:solidFill>
                <a:srgbClr val="0000CC"/>
              </a:solidFill>
              <a:latin typeface="Trebuchet MS" pitchFamily="34" charset="0"/>
            </a:endParaRPr>
          </a:p>
        </p:txBody>
      </p:sp>
      <p:sp>
        <p:nvSpPr>
          <p:cNvPr id="8" name="Заголовок 1"/>
          <p:cNvSpPr>
            <a:spLocks noGrp="1"/>
          </p:cNvSpPr>
          <p:nvPr>
            <p:ph type="title"/>
          </p:nvPr>
        </p:nvSpPr>
        <p:spPr>
          <a:xfrm>
            <a:off x="0" y="3571876"/>
            <a:ext cx="5072066" cy="2857520"/>
          </a:xfrm>
        </p:spPr>
        <p:txBody>
          <a:bodyPr/>
          <a:lstStyle/>
          <a:p>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На групповых участках имеются веранды, скамейки, лестницы для лазания, дорожки здоровья.</a:t>
            </a:r>
            <a:endParaRPr lang="ru-RU" sz="3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476672"/>
            <a:ext cx="3674349" cy="275576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4032" y="3357562"/>
            <a:ext cx="3986792" cy="299009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14290"/>
            <a:ext cx="8929718" cy="2571768"/>
          </a:xfrm>
        </p:spPr>
        <p:txBody>
          <a:bodyPr/>
          <a:lstStyle/>
          <a:p>
            <a:pPr algn="ctr">
              <a:buNone/>
            </a:pP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a:t>
            </a:r>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На территории детского сада имеется физкультурная площадка. Здесь есть почти всё необходимое для занятий и двигательной активности детей.</a:t>
            </a:r>
            <a:endParaRPr lang="ru-RU" sz="3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2996952"/>
            <a:ext cx="5004048" cy="375303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80528" y="357166"/>
            <a:ext cx="9038808" cy="3043246"/>
          </a:xfrm>
        </p:spPr>
        <p:txBody>
          <a:bodyPr/>
          <a:lstStyle/>
          <a:p>
            <a:pPr algn="ct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Наша группа имеет достаточное количество спортинвентаря (мячи разных размеров, скакалки, клюшки, спортивные игры) для организации разнообразной двигательной деятельности детей в группе и на                       прогулке. </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4" name="Picture 2" descr="http://doumayachok.ucoz.ru/_ph/3/4598523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426676"/>
            <a:ext cx="3740360" cy="30612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D:\Фото\14.10.09садик\DCIM\101MSDCF\DSC04194.JPG"/>
          <p:cNvPicPr>
            <a:picLocks noChangeAspect="1" noChangeArrowheads="1"/>
          </p:cNvPicPr>
          <p:nvPr/>
        </p:nvPicPr>
        <p:blipFill>
          <a:blip r:embed="rId2" cstate="email"/>
          <a:srcRect/>
          <a:stretch>
            <a:fillRect/>
          </a:stretch>
        </p:blipFill>
        <p:spPr bwMode="auto">
          <a:xfrm>
            <a:off x="2214546" y="2786058"/>
            <a:ext cx="4977609" cy="3763317"/>
          </a:xfrm>
          <a:prstGeom prst="rect">
            <a:avLst/>
          </a:prstGeom>
          <a:noFill/>
          <a:ln w="9525">
            <a:noFill/>
            <a:miter lim="800000"/>
            <a:headEnd/>
            <a:tailEnd/>
          </a:ln>
        </p:spPr>
      </p:pic>
      <p:sp>
        <p:nvSpPr>
          <p:cNvPr id="3" name="Содержимое 2"/>
          <p:cNvSpPr>
            <a:spLocks noGrp="1"/>
          </p:cNvSpPr>
          <p:nvPr>
            <p:ph idx="1"/>
          </p:nvPr>
        </p:nvSpPr>
        <p:spPr>
          <a:xfrm>
            <a:off x="0" y="214290"/>
            <a:ext cx="8929718" cy="2357454"/>
          </a:xfrm>
        </p:spPr>
        <p:txBody>
          <a:bodyPr/>
          <a:lstStyle/>
          <a:p>
            <a:pPr algn="ctr"/>
            <a:r>
              <a:rPr lang="ru-RU" sz="3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Для полноценного физического развития детей важнейшее значение имеет создание благоприятной предметной среды в помещении ДОУ</a:t>
            </a:r>
            <a:r>
              <a:rPr lang="ru-RU" sz="3600" dirty="0" smtClean="0">
                <a:solidFill>
                  <a:srgbClr val="0000CC"/>
                </a:solidFill>
                <a:latin typeface="Monotype Corsiva" pitchFamily="66" charset="0"/>
              </a:rPr>
              <a:t>. </a:t>
            </a:r>
            <a:endParaRPr lang="ru-RU" sz="3600" dirty="0">
              <a:solidFill>
                <a:srgbClr val="0000CC"/>
              </a:solidFill>
              <a:latin typeface="Monotype Corsiva" pitchFamily="66"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m2-tub-ru.yandex.net/i?id=0e0df3cdbbea025933ced4f4dd50c5c3&amp;n=33&amp;h=190&amp;w=269"/>
          <p:cNvPicPr>
            <a:picLocks noChangeAspect="1" noChangeArrowheads="1"/>
          </p:cNvPicPr>
          <p:nvPr/>
        </p:nvPicPr>
        <p:blipFill>
          <a:blip r:embed="rId2" cstate="email"/>
          <a:srcRect/>
          <a:stretch>
            <a:fillRect/>
          </a:stretch>
        </p:blipFill>
        <p:spPr bwMode="auto">
          <a:xfrm>
            <a:off x="6143636" y="4714884"/>
            <a:ext cx="2562225" cy="180975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Заголовок 1"/>
          <p:cNvSpPr>
            <a:spLocks noGrp="1"/>
          </p:cNvSpPr>
          <p:nvPr>
            <p:ph type="title"/>
          </p:nvPr>
        </p:nvSpPr>
        <p:spPr>
          <a:xfrm>
            <a:off x="428596" y="285728"/>
            <a:ext cx="8229600" cy="1143000"/>
          </a:xfrm>
        </p:spPr>
        <p:txBody>
          <a:bodyPr/>
          <a:lstStyle/>
          <a:p>
            <a:r>
              <a:rPr lang="ru-RU" sz="6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В нашей группе:</a:t>
            </a:r>
            <a:endParaRPr lang="ru-RU" sz="6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
        <p:nvSpPr>
          <p:cNvPr id="3" name="Содержимое 2"/>
          <p:cNvSpPr>
            <a:spLocks noGrp="1"/>
          </p:cNvSpPr>
          <p:nvPr>
            <p:ph idx="1"/>
          </p:nvPr>
        </p:nvSpPr>
        <p:spPr/>
        <p:txBody>
          <a:bodyPr>
            <a:normAutofit fontScale="85000" lnSpcReduction="20000"/>
          </a:bodyPr>
          <a:lstStyle/>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onotype Corsiva" pitchFamily="66" charset="0"/>
              </a:rPr>
              <a:t> </a:t>
            </a: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разработаны картотеки утренних гимнастик, физкультминуток, пальчиковых игр, подвижных игр, гимнастик пробуждения, основных движений и т.д. </a:t>
            </a:r>
          </a:p>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собрано оборудование физкультурного уголка; </a:t>
            </a:r>
          </a:p>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приобретены или сделаны атрибуты для организации самостоятельной двигательной активности детей в группе и на прогулке;</a:t>
            </a:r>
          </a:p>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оформлены рекомендации для родителей по организации двигательной деятельности в семье.</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60648"/>
            <a:ext cx="8532440" cy="6097310"/>
          </a:xfrm>
        </p:spPr>
        <p:txBody>
          <a:bodyPr/>
          <a:lstStyle/>
          <a:p>
            <a:pPr algn="ctr">
              <a:buNone/>
            </a:pPr>
            <a:r>
              <a:rPr lang="ru-RU" dirty="0" smtClean="0"/>
              <a:t>    </a:t>
            </a: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Ежедневная двигательная активность дошкольника должна составлять не менее 3-4 часа. Такую активность мы стараемся обеспечивать следующими мероприятиями:</a:t>
            </a:r>
            <a:endParaRPr lang="ru-RU" dirty="0">
              <a:solidFill>
                <a:srgbClr val="FF0000"/>
              </a:solidFill>
              <a:latin typeface="Trebuchet MS"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6" y="2986094"/>
            <a:ext cx="4475989" cy="335699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85729"/>
            <a:ext cx="9572660" cy="3143272"/>
          </a:xfrm>
        </p:spPr>
        <p:txBody>
          <a:bodyPr/>
          <a:lstStyle/>
          <a:p>
            <a:pPr algn="ct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утренняя гимнастика. Проводим ежедневно утром 5-7 минут. Для повышения интереса упражнения проводим с различным материалом (флажки, кубики, мячи, платочки, ленточки и др.</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5" name="Picture 2" descr="Картинка "/>
          <p:cNvPicPr>
            <a:picLocks noChangeAspect="1" noChangeArrowheads="1"/>
          </p:cNvPicPr>
          <p:nvPr/>
        </p:nvPicPr>
        <p:blipFill>
          <a:blip r:embed="rId2" cstate="email"/>
          <a:srcRect/>
          <a:stretch>
            <a:fillRect/>
          </a:stretch>
        </p:blipFill>
        <p:spPr bwMode="auto">
          <a:xfrm>
            <a:off x="395536" y="2420888"/>
            <a:ext cx="1714512" cy="3813076"/>
          </a:xfrm>
          <a:prstGeom prst="rect">
            <a:avLst/>
          </a:prstGeom>
          <a:noFill/>
        </p:spPr>
      </p:pic>
      <p:pic>
        <p:nvPicPr>
          <p:cNvPr id="2" name="Рисунок 1"/>
          <p:cNvPicPr>
            <a:picLocks noChangeAspect="1"/>
          </p:cNvPicPr>
          <p:nvPr/>
        </p:nvPicPr>
        <p:blipFill>
          <a:blip r:embed="rId3"/>
          <a:stretch>
            <a:fillRect/>
          </a:stretch>
        </p:blipFill>
        <p:spPr>
          <a:xfrm>
            <a:off x="2267744" y="3205976"/>
            <a:ext cx="2971429" cy="3000000"/>
          </a:xfrm>
          <a:prstGeom prst="rect">
            <a:avLst/>
          </a:prstGeom>
        </p:spPr>
      </p:pic>
      <p:pic>
        <p:nvPicPr>
          <p:cNvPr id="6" name="Рисунок 5"/>
          <p:cNvPicPr>
            <a:picLocks noChangeAspect="1"/>
          </p:cNvPicPr>
          <p:nvPr/>
        </p:nvPicPr>
        <p:blipFill>
          <a:blip r:embed="rId4"/>
          <a:stretch>
            <a:fillRect/>
          </a:stretch>
        </p:blipFill>
        <p:spPr>
          <a:xfrm>
            <a:off x="5652120" y="3200868"/>
            <a:ext cx="3014865" cy="300510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282" y="3332145"/>
            <a:ext cx="4043362" cy="3525855"/>
          </a:xfrm>
        </p:spPr>
        <p:txBody>
          <a:bodyPr/>
          <a:lstStyle/>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физкультура на улице;</a:t>
            </a:r>
          </a:p>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подвижные игры, игровые упражнения на прогулке;</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
        <p:nvSpPr>
          <p:cNvPr id="6" name="Содержимое 2"/>
          <p:cNvSpPr txBox="1">
            <a:spLocks/>
          </p:cNvSpPr>
          <p:nvPr/>
        </p:nvSpPr>
        <p:spPr bwMode="auto">
          <a:xfrm>
            <a:off x="4572000" y="357166"/>
            <a:ext cx="4572000" cy="31432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ru-RU" sz="3200" b="1" i="0" u="none" strike="noStrike" kern="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Trebuchet MS" pitchFamily="34" charset="0"/>
              </a:rPr>
              <a:t> физическая культура (НОД);</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ru-RU" sz="3200" b="1" i="0" u="none" strike="noStrike" kern="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Trebuchet MS" pitchFamily="34" charset="0"/>
              </a:rPr>
              <a:t>двигательная активность на прогулке;</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396" y="3412910"/>
            <a:ext cx="3917036" cy="304042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000" y="476448"/>
            <a:ext cx="3787820" cy="284086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357158" y="285728"/>
            <a:ext cx="4038600" cy="2114552"/>
          </a:xfrm>
        </p:spPr>
        <p:txBody>
          <a:bodyPr/>
          <a:lstStyle/>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динамические паузы; </a:t>
            </a:r>
          </a:p>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физкультминутки; </a:t>
            </a:r>
          </a:p>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гимнастика после дневного сна;</a:t>
            </a:r>
          </a:p>
        </p:txBody>
      </p:sp>
      <p:sp>
        <p:nvSpPr>
          <p:cNvPr id="13" name="Содержимое 12"/>
          <p:cNvSpPr>
            <a:spLocks noGrp="1"/>
          </p:cNvSpPr>
          <p:nvPr>
            <p:ph sz="half" idx="2"/>
          </p:nvPr>
        </p:nvSpPr>
        <p:spPr>
          <a:xfrm>
            <a:off x="4000464" y="3429000"/>
            <a:ext cx="5143536" cy="3214709"/>
          </a:xfrm>
        </p:spPr>
        <p:txBody>
          <a:bodyPr/>
          <a:lstStyle/>
          <a:p>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a:t>
            </a: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активный отдых: физкультурные досуги, спортивные праздники, развлечения, забавы,; </a:t>
            </a:r>
          </a:p>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дыхательная гимнастика;</a:t>
            </a:r>
          </a:p>
          <a:p>
            <a:endParaRPr lang="ru-RU" dirty="0"/>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327432"/>
            <a:ext cx="3991408" cy="2993556"/>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563" y="3320988"/>
            <a:ext cx="3683901" cy="276292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714876" y="285728"/>
            <a:ext cx="4071966" cy="6143644"/>
          </a:xfrm>
        </p:spPr>
        <p:txBody>
          <a:bodyPr/>
          <a:lstStyle/>
          <a:p>
            <a:pPr algn="ct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индивидуальная работа; </a:t>
            </a:r>
          </a:p>
          <a:p>
            <a:pPr algn="ct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самостоятельная двигательная деятельность; </a:t>
            </a:r>
          </a:p>
          <a:p>
            <a:pPr algn="ct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комплекс упражнений по профилактике плоскостопия (ходьба по массажным дорожкам и др.);</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
        <p:nvSpPr>
          <p:cNvPr id="5" name="Заголовок 1"/>
          <p:cNvSpPr txBox="1">
            <a:spLocks/>
          </p:cNvSpPr>
          <p:nvPr/>
        </p:nvSpPr>
        <p:spPr bwMode="auto">
          <a:xfrm>
            <a:off x="652434" y="43812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4400" b="0" i="0" u="none" strike="noStrike" kern="0" cap="none" spc="0" normalizeH="0" baseline="0" noProof="0">
              <a:ln>
                <a:noFill/>
              </a:ln>
              <a:solidFill>
                <a:schemeClr val="tx2"/>
              </a:solidFill>
              <a:effectLst/>
              <a:uLnTx/>
              <a:uFillTx/>
              <a:latin typeface="+mj-lt"/>
              <a:ea typeface="+mj-ea"/>
              <a:cs typeface="+mj-cs"/>
            </a:endParaRPr>
          </a:p>
        </p:txBody>
      </p:sp>
      <p:pic>
        <p:nvPicPr>
          <p:cNvPr id="3076" name="Picture 4" descr="4.png"/>
          <p:cNvPicPr>
            <a:picLocks noChangeAspect="1" noChangeArrowheads="1"/>
          </p:cNvPicPr>
          <p:nvPr/>
        </p:nvPicPr>
        <p:blipFill>
          <a:blip r:embed="rId2" cstate="email"/>
          <a:srcRect/>
          <a:stretch>
            <a:fillRect/>
          </a:stretch>
        </p:blipFill>
        <p:spPr bwMode="auto">
          <a:xfrm>
            <a:off x="785786" y="3714752"/>
            <a:ext cx="1785950" cy="2761778"/>
          </a:xfrm>
          <a:prstGeom prst="rect">
            <a:avLst/>
          </a:prstGeom>
          <a:noFill/>
        </p:spPr>
      </p:pic>
      <p:pic>
        <p:nvPicPr>
          <p:cNvPr id="3078" name="Picture 6" descr="7.png"/>
          <p:cNvPicPr>
            <a:picLocks noChangeAspect="1" noChangeArrowheads="1"/>
          </p:cNvPicPr>
          <p:nvPr/>
        </p:nvPicPr>
        <p:blipFill>
          <a:blip r:embed="rId3" cstate="email"/>
          <a:srcRect/>
          <a:stretch>
            <a:fillRect/>
          </a:stretch>
        </p:blipFill>
        <p:spPr bwMode="auto">
          <a:xfrm>
            <a:off x="2571735" y="3929066"/>
            <a:ext cx="2108849" cy="2571768"/>
          </a:xfrm>
          <a:prstGeom prst="rect">
            <a:avLst/>
          </a:prstGeom>
          <a:noFill/>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709420"/>
            <a:ext cx="3864233" cy="28981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785794"/>
            <a:ext cx="8229600" cy="1143000"/>
          </a:xfrm>
        </p:spPr>
        <p:txBody>
          <a:bodyPr>
            <a:noAutofit/>
          </a:bodyPr>
          <a:lstStyle/>
          <a:p>
            <a:r>
              <a:rPr lang="ru-RU"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Что же такое двигательная активность?</a:t>
            </a:r>
            <a:endParaRPr lang="ru-RU"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36866" name="Picture 2" descr="http://cs629500.vk.me/v629500321/d05/zvvcspxZE40.jpg"/>
          <p:cNvPicPr>
            <a:picLocks noChangeAspect="1" noChangeArrowheads="1"/>
          </p:cNvPicPr>
          <p:nvPr/>
        </p:nvPicPr>
        <p:blipFill>
          <a:blip r:embed="rId3" cstate="email">
            <a:clrChange>
              <a:clrFrom>
                <a:srgbClr val="FFFFFF"/>
              </a:clrFrom>
              <a:clrTo>
                <a:srgbClr val="FFFFFF">
                  <a:alpha val="0"/>
                </a:srgbClr>
              </a:clrTo>
            </a:clrChange>
          </a:blip>
          <a:srcRect/>
          <a:stretch>
            <a:fillRect/>
          </a:stretch>
        </p:blipFill>
        <p:spPr bwMode="auto">
          <a:xfrm>
            <a:off x="928662" y="2500306"/>
            <a:ext cx="7567359" cy="380295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happy-children.weebly.com/uploads/6/1/8/8/61885787/657258_orig.jpg"/>
          <p:cNvPicPr>
            <a:picLocks noChangeAspect="1" noChangeArrowheads="1"/>
          </p:cNvPicPr>
          <p:nvPr/>
        </p:nvPicPr>
        <p:blipFill>
          <a:blip r:embed="rId2" cstate="email"/>
          <a:srcRect/>
          <a:stretch>
            <a:fillRect/>
          </a:stretch>
        </p:blipFill>
        <p:spPr bwMode="auto">
          <a:xfrm>
            <a:off x="1785918" y="357166"/>
            <a:ext cx="5286412" cy="29374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Содержимое 2"/>
          <p:cNvSpPr>
            <a:spLocks noGrp="1"/>
          </p:cNvSpPr>
          <p:nvPr>
            <p:ph idx="1"/>
          </p:nvPr>
        </p:nvSpPr>
        <p:spPr>
          <a:xfrm>
            <a:off x="0" y="3000372"/>
            <a:ext cx="9144000" cy="4525963"/>
          </a:xfrm>
        </p:spPr>
        <p:txBody>
          <a:bodyPr/>
          <a:lstStyle/>
          <a:p>
            <a:pPr algn="ctr"/>
            <a:r>
              <a:rPr lang="ru-RU"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Работая в этом направлении очень важно, чтобы все формы двигательной активности и двигательной деятельности, реализуемые в процессе физического воспитания в детском саду, как организованные, так и самостоятельные, индивидуальные, благоприятно отразились на развитии моторики, на физическом и психическом здоровье детей. </a:t>
            </a:r>
            <a:endParaRPr lang="ru-RU" sz="2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686800" cy="1143000"/>
          </a:xfrm>
        </p:spPr>
        <p:txBody>
          <a:bodyPr>
            <a:noAutofit/>
          </a:bodyPr>
          <a:lstStyle/>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Ведь главное для нас – вырастить и воспитать здоровую личность!</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2132856"/>
            <a:ext cx="6084168" cy="456312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3929066"/>
            <a:ext cx="9144000" cy="1911345"/>
          </a:xfrm>
        </p:spPr>
        <p:txBody>
          <a:bodyPr/>
          <a:lstStyle/>
          <a:p>
            <a:pPr algn="ctr">
              <a:buNone/>
            </a:pPr>
            <a:r>
              <a:rPr lang="ru-RU" dirty="0" smtClean="0"/>
              <a:t>    </a:t>
            </a:r>
            <a:r>
              <a:rPr lang="ru-RU"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Двигательная активность (ДА) – это естественная потребность в движении, удовлетворение которой является важнейшим условием всестороннего развития и воспитания ребенка. Это средство приобщения детей к здоровому образу жизни</a:t>
            </a:r>
            <a:endParaRPr lang="ru-RU" sz="28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pic>
        <p:nvPicPr>
          <p:cNvPr id="35842" name="Picture 2" descr="http://afox.ru/wp-content/uploads/media/%D0%9A%D0%BE%D0%BD%D1%81%D1%83%D0%BB%D1%8C%D1%82%D0%B0%D1%86%D0%B8%D1%8F-%D0%B4%D0%BB%D1%8F-%D0%B2%D0%BE%D1%81%D0%BF%D0%B8%D1%82%D0%B0%D1%82%D0%B5%D0%BB%D0%B5%D0%B8%CC%86--%D0%A4%D0%BE%D1%80%D0%BC%D1%8B-%D0%B4%D0%B2%D0%B8%D0%B3%D0%B0%D1%82%D0%B5%D0%BB%D1%8C%D0%BD%D0%BE%D0%B8%CC%86-%D0%B0%D0%BA%D1%82%D0%B8%D0%B2%D0%BD%D0%BE%D1%81%D1%82%D0%B8-%D0%BA%D0%B0%D0%BA-%D1%81%D1%80%D0%B5%D0%B4%D1%81%D1%82%D0%B2%D0%BE-%D0%BE%D0%B7%D0%B4%D0%BE%D1%80%D0%BE%D0%B2%D0%BB%D0%B5%D0%BD%D0%B8%D1%8F-/image4.png"/>
          <p:cNvPicPr>
            <a:picLocks noChangeAspect="1" noChangeArrowheads="1"/>
          </p:cNvPicPr>
          <p:nvPr/>
        </p:nvPicPr>
        <p:blipFill>
          <a:blip r:embed="rId2" cstate="email"/>
          <a:srcRect/>
          <a:stretch>
            <a:fillRect/>
          </a:stretch>
        </p:blipFill>
        <p:spPr bwMode="auto">
          <a:xfrm>
            <a:off x="1857356" y="214290"/>
            <a:ext cx="5500726" cy="388891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i.allday.ru/uploads/posts/2009-09/thumbs/1253785011_km2_42.jpg"/>
          <p:cNvPicPr>
            <a:picLocks noChangeAspect="1" noChangeArrowheads="1"/>
          </p:cNvPicPr>
          <p:nvPr/>
        </p:nvPicPr>
        <p:blipFill>
          <a:blip r:embed="rId2" cstate="email">
            <a:clrChange>
              <a:clrFrom>
                <a:srgbClr val="FFFFFF"/>
              </a:clrFrom>
              <a:clrTo>
                <a:srgbClr val="FFFFFF">
                  <a:alpha val="0"/>
                </a:srgbClr>
              </a:clrTo>
            </a:clrChange>
          </a:blip>
          <a:srcRect/>
          <a:stretch>
            <a:fillRect/>
          </a:stretch>
        </p:blipFill>
        <p:spPr bwMode="auto">
          <a:xfrm>
            <a:off x="4572000" y="1571612"/>
            <a:ext cx="4786346" cy="5638316"/>
          </a:xfrm>
          <a:prstGeom prst="rect">
            <a:avLst/>
          </a:prstGeom>
          <a:noFill/>
        </p:spPr>
      </p:pic>
      <p:sp>
        <p:nvSpPr>
          <p:cNvPr id="2" name="Заголовок 1"/>
          <p:cNvSpPr>
            <a:spLocks noGrp="1"/>
          </p:cNvSpPr>
          <p:nvPr>
            <p:ph type="title"/>
          </p:nvPr>
        </p:nvSpPr>
        <p:spPr>
          <a:xfrm>
            <a:off x="214282" y="500042"/>
            <a:ext cx="8229600" cy="1643042"/>
          </a:xfrm>
        </p:spPr>
        <p:txBody>
          <a:bodyPr>
            <a:noAutofit/>
          </a:bodyPr>
          <a:lstStyle/>
          <a:p>
            <a:r>
              <a:rPr lang="ru-RU" sz="4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В теории и методике физического воспитания выделяется три вида двигательной активности:</a:t>
            </a:r>
            <a:endParaRPr lang="ru-RU" sz="4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
        <p:nvSpPr>
          <p:cNvPr id="3" name="Содержимое 2"/>
          <p:cNvSpPr>
            <a:spLocks noGrp="1"/>
          </p:cNvSpPr>
          <p:nvPr>
            <p:ph idx="1"/>
          </p:nvPr>
        </p:nvSpPr>
        <p:spPr>
          <a:xfrm>
            <a:off x="214282" y="3143248"/>
            <a:ext cx="6786610" cy="4525963"/>
          </a:xfrm>
        </p:spPr>
        <p:txBody>
          <a:bodyPr/>
          <a:lstStyle/>
          <a:p>
            <a:r>
              <a:rPr lang="ru-RU" sz="4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Регламентированная </a:t>
            </a:r>
          </a:p>
          <a:p>
            <a:r>
              <a:rPr lang="ru-RU" sz="4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Частично-регламентированная </a:t>
            </a:r>
          </a:p>
          <a:p>
            <a:r>
              <a:rPr lang="ru-RU" sz="4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rPr>
              <a:t> Нерегламентированная</a:t>
            </a:r>
            <a:endParaRPr lang="ru-RU" sz="4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rebuchet MS"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i="1" kern="1200" cap="all" dirty="0">
                <a:ln w="500">
                  <a:solidFill>
                    <a:srgbClr val="B13F9A">
                      <a:shade val="20000"/>
                      <a:satMod val="120000"/>
                    </a:srgbClr>
                  </a:solidFill>
                </a:ln>
                <a:solidFill>
                  <a:srgbClr val="FF0000"/>
                </a:solidFill>
                <a:latin typeface="Trebuchet MS"/>
              </a:rPr>
              <a:t>Регламентированная двигательная активность</a:t>
            </a:r>
            <a:endParaRPr lang="ru-RU" dirty="0"/>
          </a:p>
        </p:txBody>
      </p:sp>
      <p:sp>
        <p:nvSpPr>
          <p:cNvPr id="3" name="Объект 2"/>
          <p:cNvSpPr>
            <a:spLocks noGrp="1"/>
          </p:cNvSpPr>
          <p:nvPr>
            <p:ph idx="1"/>
          </p:nvPr>
        </p:nvSpPr>
        <p:spPr/>
        <p:txBody>
          <a:bodyPr/>
          <a:lstStyle/>
          <a:p>
            <a:pPr marL="0" lvl="0" indent="0" fontAlgn="auto">
              <a:spcBef>
                <a:spcPts val="600"/>
              </a:spcBef>
              <a:spcAft>
                <a:spcPts val="0"/>
              </a:spcAft>
              <a:buClr>
                <a:srgbClr val="B13F9A"/>
              </a:buClr>
              <a:buSzPct val="73000"/>
              <a:buNone/>
            </a:pPr>
            <a:r>
              <a:rPr lang="ru-RU" sz="2200" kern="1200" dirty="0" smtClean="0">
                <a:solidFill>
                  <a:prstClr val="black"/>
                </a:solidFill>
                <a:latin typeface="Trebuchet MS"/>
              </a:rPr>
              <a:t>Представляет </a:t>
            </a:r>
            <a:r>
              <a:rPr lang="ru-RU" sz="2200" kern="1200" dirty="0">
                <a:solidFill>
                  <a:prstClr val="black"/>
                </a:solidFill>
                <a:latin typeface="Trebuchet MS"/>
              </a:rPr>
              <a:t>собой суммарный объём специально избираемых и направленно воздействующих на организм дошкольников физических упражнений и двигательных действий.</a:t>
            </a:r>
          </a:p>
          <a:p>
            <a:pPr marL="274320" lvl="0" indent="-274320" fontAlgn="auto">
              <a:spcBef>
                <a:spcPts val="600"/>
              </a:spcBef>
              <a:spcAft>
                <a:spcPts val="0"/>
              </a:spcAft>
              <a:buClr>
                <a:srgbClr val="B13F9A"/>
              </a:buClr>
              <a:buSzPct val="73000"/>
              <a:buNone/>
            </a:pPr>
            <a:r>
              <a:rPr lang="ru-RU" sz="2200" kern="1200" dirty="0">
                <a:solidFill>
                  <a:prstClr val="black"/>
                </a:solidFill>
                <a:latin typeface="Trebuchet MS"/>
              </a:rPr>
              <a:t> (Утренняя гимнастика, </a:t>
            </a:r>
            <a:endParaRPr lang="ru-RU" sz="2200" kern="1200" dirty="0" smtClean="0">
              <a:solidFill>
                <a:prstClr val="black"/>
              </a:solidFill>
              <a:latin typeface="Trebuchet MS"/>
            </a:endParaRPr>
          </a:p>
          <a:p>
            <a:pPr marL="274320" lvl="0" indent="-274320" fontAlgn="auto">
              <a:spcBef>
                <a:spcPts val="600"/>
              </a:spcBef>
              <a:spcAft>
                <a:spcPts val="0"/>
              </a:spcAft>
              <a:buClr>
                <a:srgbClr val="B13F9A"/>
              </a:buClr>
              <a:buSzPct val="73000"/>
              <a:buNone/>
            </a:pPr>
            <a:r>
              <a:rPr lang="ru-RU" sz="2200" kern="1200" dirty="0" smtClean="0">
                <a:solidFill>
                  <a:prstClr val="black"/>
                </a:solidFill>
                <a:latin typeface="Trebuchet MS"/>
              </a:rPr>
              <a:t>образовательные </a:t>
            </a:r>
            <a:r>
              <a:rPr lang="ru-RU" sz="2200" kern="1200" dirty="0">
                <a:solidFill>
                  <a:prstClr val="black"/>
                </a:solidFill>
                <a:latin typeface="Trebuchet MS"/>
              </a:rPr>
              <a:t>области: </a:t>
            </a:r>
            <a:endParaRPr lang="ru-RU" sz="2200" kern="1200" dirty="0" smtClean="0">
              <a:solidFill>
                <a:prstClr val="black"/>
              </a:solidFill>
              <a:latin typeface="Trebuchet MS"/>
            </a:endParaRPr>
          </a:p>
          <a:p>
            <a:pPr marL="274320" lvl="0" indent="-274320" fontAlgn="auto">
              <a:spcBef>
                <a:spcPts val="600"/>
              </a:spcBef>
              <a:spcAft>
                <a:spcPts val="0"/>
              </a:spcAft>
              <a:buClr>
                <a:srgbClr val="B13F9A"/>
              </a:buClr>
              <a:buSzPct val="73000"/>
              <a:buNone/>
            </a:pPr>
            <a:r>
              <a:rPr lang="ru-RU" sz="2200" kern="1200" dirty="0" smtClean="0">
                <a:solidFill>
                  <a:prstClr val="black"/>
                </a:solidFill>
                <a:latin typeface="Trebuchet MS"/>
              </a:rPr>
              <a:t>физическое развитие,</a:t>
            </a:r>
          </a:p>
          <a:p>
            <a:pPr marL="274320" lvl="0" indent="-274320" fontAlgn="auto">
              <a:spcBef>
                <a:spcPts val="600"/>
              </a:spcBef>
              <a:spcAft>
                <a:spcPts val="0"/>
              </a:spcAft>
              <a:buClr>
                <a:srgbClr val="B13F9A"/>
              </a:buClr>
              <a:buSzPct val="73000"/>
              <a:buNone/>
            </a:pPr>
            <a:r>
              <a:rPr lang="ru-RU" sz="2200" kern="1200" dirty="0" smtClean="0">
                <a:solidFill>
                  <a:prstClr val="black"/>
                </a:solidFill>
                <a:latin typeface="Trebuchet MS"/>
              </a:rPr>
              <a:t> худ-эстетическое развитие: </a:t>
            </a:r>
          </a:p>
          <a:p>
            <a:pPr marL="274320" lvl="0" indent="-274320" fontAlgn="auto">
              <a:spcBef>
                <a:spcPts val="600"/>
              </a:spcBef>
              <a:spcAft>
                <a:spcPts val="0"/>
              </a:spcAft>
              <a:buClr>
                <a:srgbClr val="B13F9A"/>
              </a:buClr>
              <a:buSzPct val="73000"/>
              <a:buNone/>
            </a:pPr>
            <a:r>
              <a:rPr lang="ru-RU" sz="2200" kern="1200" dirty="0" smtClean="0">
                <a:solidFill>
                  <a:prstClr val="black"/>
                </a:solidFill>
                <a:latin typeface="Trebuchet MS"/>
              </a:rPr>
              <a:t>музыка</a:t>
            </a:r>
            <a:r>
              <a:rPr lang="ru-RU" sz="2200" kern="1200" dirty="0">
                <a:solidFill>
                  <a:prstClr val="black"/>
                </a:solidFill>
                <a:latin typeface="Trebuchet MS"/>
              </a:rPr>
              <a:t>)</a:t>
            </a:r>
          </a:p>
          <a:p>
            <a:pPr marL="0" indent="0">
              <a:buNone/>
            </a:pPr>
            <a:r>
              <a:rPr lang="ru-RU" dirty="0" smtClean="0"/>
              <a:t> </a:t>
            </a:r>
            <a:endParaRPr lang="ru-RU" dirty="0"/>
          </a:p>
        </p:txBody>
      </p:sp>
      <p:sp>
        <p:nvSpPr>
          <p:cNvPr id="4" name="AutoShape 2" descr="https://apf.mail.ru/cgi-bin/readmsg/MyCollages.jpg?id=15214794180000000356%3B0%3B1&amp;x-email=khabarkov%40bk.ru&amp;exif=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a:blip r:embed="rId2"/>
          <a:stretch>
            <a:fillRect/>
          </a:stretch>
        </p:blipFill>
        <p:spPr>
          <a:xfrm>
            <a:off x="4716016" y="2708920"/>
            <a:ext cx="3779912" cy="3779912"/>
          </a:xfrm>
          <a:prstGeom prst="rect">
            <a:avLst/>
          </a:prstGeom>
        </p:spPr>
      </p:pic>
    </p:spTree>
    <p:extLst>
      <p:ext uri="{BB962C8B-B14F-4D97-AF65-F5344CB8AC3E}">
        <p14:creationId xmlns:p14="http://schemas.microsoft.com/office/powerpoint/2010/main" val="1777167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i="1" kern="1200" cap="all" dirty="0">
                <a:ln w="500">
                  <a:solidFill>
                    <a:srgbClr val="B13F9A">
                      <a:shade val="20000"/>
                      <a:satMod val="120000"/>
                    </a:srgbClr>
                  </a:solidFill>
                </a:ln>
                <a:solidFill>
                  <a:srgbClr val="FF0000"/>
                </a:solidFill>
                <a:latin typeface="Trebuchet MS"/>
              </a:rPr>
              <a:t>Частично-регламентированная двигательная активность</a:t>
            </a:r>
            <a:endParaRPr lang="ru-RU" dirty="0"/>
          </a:p>
        </p:txBody>
      </p:sp>
      <p:sp>
        <p:nvSpPr>
          <p:cNvPr id="3" name="Объект 2"/>
          <p:cNvSpPr>
            <a:spLocks noGrp="1"/>
          </p:cNvSpPr>
          <p:nvPr>
            <p:ph idx="1"/>
          </p:nvPr>
        </p:nvSpPr>
        <p:spPr/>
        <p:txBody>
          <a:bodyPr/>
          <a:lstStyle/>
          <a:p>
            <a:pPr marL="0" lvl="0" indent="0" fontAlgn="auto">
              <a:spcBef>
                <a:spcPts val="600"/>
              </a:spcBef>
              <a:spcAft>
                <a:spcPts val="0"/>
              </a:spcAft>
              <a:buClr>
                <a:srgbClr val="B13F9A"/>
              </a:buClr>
              <a:buSzPct val="73000"/>
              <a:buNone/>
            </a:pPr>
            <a:r>
              <a:rPr lang="ru-RU" sz="2800" kern="1200" dirty="0" smtClean="0">
                <a:solidFill>
                  <a:prstClr val="black"/>
                </a:solidFill>
                <a:latin typeface="Trebuchet MS"/>
              </a:rPr>
              <a:t>Это </a:t>
            </a:r>
            <a:r>
              <a:rPr lang="ru-RU" sz="2800" kern="1200" dirty="0">
                <a:solidFill>
                  <a:prstClr val="black"/>
                </a:solidFill>
                <a:latin typeface="Trebuchet MS"/>
              </a:rPr>
              <a:t>объём двигательных действий, возникающих по ходу решения двигательных задач</a:t>
            </a:r>
            <a:r>
              <a:rPr lang="ru-RU" sz="2800" kern="1200" dirty="0" smtClean="0">
                <a:solidFill>
                  <a:prstClr val="black"/>
                </a:solidFill>
                <a:latin typeface="Trebuchet MS"/>
              </a:rPr>
              <a:t>.(например</a:t>
            </a:r>
            <a:r>
              <a:rPr lang="ru-RU" sz="2800" kern="1200" dirty="0">
                <a:solidFill>
                  <a:prstClr val="black"/>
                </a:solidFill>
                <a:latin typeface="Trebuchet MS"/>
              </a:rPr>
              <a:t>, во время выполнения подвижных игр</a:t>
            </a:r>
            <a:r>
              <a:rPr lang="ru-RU" sz="2800" kern="1200" dirty="0" smtClean="0">
                <a:solidFill>
                  <a:prstClr val="black"/>
                </a:solidFill>
                <a:latin typeface="Trebuchet MS"/>
              </a:rPr>
              <a:t>)</a:t>
            </a:r>
          </a:p>
          <a:p>
            <a:pPr marL="0" lvl="0" indent="0" fontAlgn="auto">
              <a:spcBef>
                <a:spcPts val="600"/>
              </a:spcBef>
              <a:spcAft>
                <a:spcPts val="0"/>
              </a:spcAft>
              <a:buClr>
                <a:srgbClr val="B13F9A"/>
              </a:buClr>
              <a:buSzPct val="73000"/>
              <a:buNone/>
            </a:pPr>
            <a:endParaRPr lang="ru-RU" sz="2800" kern="1200" dirty="0" smtClean="0">
              <a:solidFill>
                <a:prstClr val="black"/>
              </a:solidFill>
              <a:latin typeface="Trebuchet MS"/>
            </a:endParaRPr>
          </a:p>
        </p:txBody>
      </p:sp>
      <p:pic>
        <p:nvPicPr>
          <p:cNvPr id="4098" name="Picture 2" descr="C:\Моя\2013-14\2013-14\DSC08793.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251853" y="3068960"/>
            <a:ext cx="4407830" cy="330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394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i="1" kern="1200" cap="all" dirty="0">
                <a:ln w="500">
                  <a:solidFill>
                    <a:srgbClr val="B13F9A">
                      <a:shade val="20000"/>
                      <a:satMod val="120000"/>
                    </a:srgbClr>
                  </a:solidFill>
                </a:ln>
                <a:solidFill>
                  <a:srgbClr val="FF0000"/>
                </a:solidFill>
                <a:latin typeface="Trebuchet MS"/>
              </a:rPr>
              <a:t>Нерегламентированная двигательная активность</a:t>
            </a:r>
            <a:endParaRPr lang="ru-RU" dirty="0"/>
          </a:p>
        </p:txBody>
      </p:sp>
      <p:sp>
        <p:nvSpPr>
          <p:cNvPr id="3" name="Объект 2"/>
          <p:cNvSpPr>
            <a:spLocks noGrp="1"/>
          </p:cNvSpPr>
          <p:nvPr>
            <p:ph idx="1"/>
          </p:nvPr>
        </p:nvSpPr>
        <p:spPr/>
        <p:txBody>
          <a:bodyPr/>
          <a:lstStyle/>
          <a:p>
            <a:pPr marL="0" lvl="0" indent="0" fontAlgn="auto">
              <a:spcBef>
                <a:spcPts val="600"/>
              </a:spcBef>
              <a:spcAft>
                <a:spcPts val="0"/>
              </a:spcAft>
              <a:buClr>
                <a:srgbClr val="B13F9A"/>
              </a:buClr>
              <a:buSzPct val="73000"/>
              <a:buNone/>
            </a:pPr>
            <a:r>
              <a:rPr lang="ru-RU" sz="2800" kern="1200" dirty="0">
                <a:solidFill>
                  <a:prstClr val="black"/>
                </a:solidFill>
                <a:latin typeface="Trebuchet MS"/>
              </a:rPr>
              <a:t>включает объём спонтанно выполняемых двигательных </a:t>
            </a:r>
            <a:r>
              <a:rPr lang="ru-RU" sz="2800" kern="1200" dirty="0" smtClean="0">
                <a:solidFill>
                  <a:prstClr val="black"/>
                </a:solidFill>
                <a:latin typeface="Trebuchet MS"/>
              </a:rPr>
              <a:t>действий(например </a:t>
            </a:r>
            <a:r>
              <a:rPr lang="ru-RU" sz="2800" kern="1200" dirty="0">
                <a:solidFill>
                  <a:prstClr val="black"/>
                </a:solidFill>
                <a:latin typeface="Trebuchet MS"/>
              </a:rPr>
              <a:t>в быту или самостоятельной </a:t>
            </a:r>
            <a:endParaRPr lang="ru-RU" sz="2800" kern="1200" dirty="0" smtClean="0">
              <a:solidFill>
                <a:prstClr val="black"/>
              </a:solidFill>
              <a:latin typeface="Trebuchet MS"/>
            </a:endParaRPr>
          </a:p>
          <a:p>
            <a:pPr marL="0" lvl="0" indent="0" fontAlgn="auto">
              <a:spcBef>
                <a:spcPts val="600"/>
              </a:spcBef>
              <a:spcAft>
                <a:spcPts val="0"/>
              </a:spcAft>
              <a:buClr>
                <a:srgbClr val="B13F9A"/>
              </a:buClr>
              <a:buSzPct val="73000"/>
              <a:buNone/>
            </a:pPr>
            <a:r>
              <a:rPr lang="ru-RU" sz="2800" kern="1200" dirty="0" smtClean="0">
                <a:solidFill>
                  <a:prstClr val="black"/>
                </a:solidFill>
                <a:latin typeface="Trebuchet MS"/>
              </a:rPr>
              <a:t>деятельности</a:t>
            </a:r>
            <a:r>
              <a:rPr lang="ru-RU" sz="2800" kern="1200" dirty="0">
                <a:solidFill>
                  <a:prstClr val="black"/>
                </a:solidFill>
                <a:latin typeface="Trebuchet MS"/>
              </a:rPr>
              <a:t>)</a:t>
            </a:r>
          </a:p>
          <a:p>
            <a:pPr marL="0" indent="0">
              <a:buNone/>
            </a:pPr>
            <a:endParaRPr lang="ru-RU" dirty="0"/>
          </a:p>
        </p:txBody>
      </p:sp>
      <p:pic>
        <p:nvPicPr>
          <p:cNvPr id="4" name="Рисунок 3"/>
          <p:cNvPicPr>
            <a:picLocks noChangeAspect="1"/>
          </p:cNvPicPr>
          <p:nvPr/>
        </p:nvPicPr>
        <p:blipFill>
          <a:blip r:embed="rId2"/>
          <a:stretch>
            <a:fillRect/>
          </a:stretch>
        </p:blipFill>
        <p:spPr>
          <a:xfrm>
            <a:off x="1259632" y="3501008"/>
            <a:ext cx="2971429" cy="2857143"/>
          </a:xfrm>
          <a:prstGeom prst="rect">
            <a:avLst/>
          </a:prstGeom>
        </p:spPr>
      </p:pic>
      <p:pic>
        <p:nvPicPr>
          <p:cNvPr id="5" name="Рисунок 4"/>
          <p:cNvPicPr>
            <a:picLocks noChangeAspect="1"/>
          </p:cNvPicPr>
          <p:nvPr/>
        </p:nvPicPr>
        <p:blipFill>
          <a:blip r:embed="rId3"/>
          <a:stretch>
            <a:fillRect/>
          </a:stretch>
        </p:blipFill>
        <p:spPr>
          <a:xfrm>
            <a:off x="4977978" y="2852936"/>
            <a:ext cx="2961905" cy="2933333"/>
          </a:xfrm>
          <a:prstGeom prst="rect">
            <a:avLst/>
          </a:prstGeom>
        </p:spPr>
      </p:pic>
    </p:spTree>
    <p:extLst>
      <p:ext uri="{BB962C8B-B14F-4D97-AF65-F5344CB8AC3E}">
        <p14:creationId xmlns:p14="http://schemas.microsoft.com/office/powerpoint/2010/main" val="3607130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i="1" kern="1200" cap="all" dirty="0">
                <a:ln w="500">
                  <a:solidFill>
                    <a:srgbClr val="B13F9A">
                      <a:shade val="20000"/>
                      <a:satMod val="120000"/>
                    </a:srgbClr>
                  </a:solidFill>
                </a:ln>
                <a:solidFill>
                  <a:srgbClr val="FF0000"/>
                </a:solidFill>
                <a:latin typeface="Trebuchet MS"/>
              </a:rPr>
              <a:t>Этапы планирования двигательной активности</a:t>
            </a:r>
            <a:endParaRPr lang="ru-RU" sz="3200" i="1" dirty="0">
              <a:solidFill>
                <a:srgbClr val="FF0000"/>
              </a:solidFill>
            </a:endParaRPr>
          </a:p>
        </p:txBody>
      </p:sp>
      <p:sp>
        <p:nvSpPr>
          <p:cNvPr id="3" name="Объект 2"/>
          <p:cNvSpPr>
            <a:spLocks noGrp="1"/>
          </p:cNvSpPr>
          <p:nvPr>
            <p:ph idx="1"/>
          </p:nvPr>
        </p:nvSpPr>
        <p:spPr>
          <a:xfrm>
            <a:off x="443345" y="1281546"/>
            <a:ext cx="8229600" cy="5354781"/>
          </a:xfrm>
        </p:spPr>
        <p:txBody>
          <a:bodyPr/>
          <a:lstStyle/>
          <a:p>
            <a:pPr marL="274320" lvl="0" indent="-274320" fontAlgn="auto">
              <a:spcBef>
                <a:spcPts val="600"/>
              </a:spcBef>
              <a:spcAft>
                <a:spcPts val="0"/>
              </a:spcAft>
              <a:buClr>
                <a:srgbClr val="B13F9A"/>
              </a:buClr>
              <a:buSzPct val="73000"/>
              <a:buNone/>
            </a:pPr>
            <a:r>
              <a:rPr lang="ru-RU" sz="2800" b="1" i="1" kern="1200" dirty="0">
                <a:solidFill>
                  <a:srgbClr val="FF0000"/>
                </a:solidFill>
                <a:latin typeface="Trebuchet MS"/>
              </a:rPr>
              <a:t>1-й этап педагогического  процесса – «Утро»</a:t>
            </a:r>
            <a:endParaRPr lang="ru-RU" sz="2800" b="1" kern="1200" dirty="0">
              <a:solidFill>
                <a:srgbClr val="FF0000"/>
              </a:solidFill>
              <a:latin typeface="Trebuchet MS"/>
            </a:endParaRPr>
          </a:p>
          <a:p>
            <a:pPr marL="274320" lvl="0" indent="-274320" fontAlgn="auto">
              <a:spcBef>
                <a:spcPts val="600"/>
              </a:spcBef>
              <a:spcAft>
                <a:spcPts val="0"/>
              </a:spcAft>
              <a:buClr>
                <a:srgbClr val="B13F9A"/>
              </a:buClr>
              <a:buSzPct val="73000"/>
              <a:buNone/>
            </a:pPr>
            <a:r>
              <a:rPr lang="ru-RU" sz="1900" b="1" kern="1200" dirty="0">
                <a:solidFill>
                  <a:prstClr val="black"/>
                </a:solidFill>
                <a:latin typeface="Trebuchet MS"/>
              </a:rPr>
              <a:t> Утром целесообразно планировать двигательную деятельность, знакомую по содержанию, в зависимости от интересов и  потребностей детей.</a:t>
            </a:r>
          </a:p>
          <a:p>
            <a:pPr marL="274320" lvl="0" indent="-274320" fontAlgn="auto">
              <a:spcBef>
                <a:spcPts val="600"/>
              </a:spcBef>
              <a:spcAft>
                <a:spcPts val="0"/>
              </a:spcAft>
              <a:buClr>
                <a:srgbClr val="B13F9A"/>
              </a:buClr>
              <a:buSzPct val="73000"/>
              <a:buNone/>
            </a:pPr>
            <a:r>
              <a:rPr lang="ru-RU" sz="1900" b="1" kern="1200" dirty="0">
                <a:solidFill>
                  <a:prstClr val="black"/>
                </a:solidFill>
                <a:latin typeface="Trebuchet MS"/>
              </a:rPr>
              <a:t>Планировать игры, знакомые детям, лучше малой или  средней подвижности («Найди, что спрятано», «Пронеси мяч, не задев  кеглю»). При планировании подвижных игр необходимо учитывать, какая  деятельность будет после завтрака. Если непрерывная образовательная деятельность связана с длительной  статической позой (ФЭМП, развитие </a:t>
            </a:r>
            <a:r>
              <a:rPr lang="ru-RU" sz="1900" b="1" kern="1200" dirty="0" smtClean="0">
                <a:solidFill>
                  <a:prstClr val="black"/>
                </a:solidFill>
                <a:latin typeface="Trebuchet MS"/>
              </a:rPr>
              <a:t>речи,  </a:t>
            </a:r>
            <a:r>
              <a:rPr lang="ru-RU" sz="1900" b="1" kern="1200" dirty="0">
                <a:solidFill>
                  <a:prstClr val="black"/>
                </a:solidFill>
                <a:latin typeface="Trebuchet MS"/>
              </a:rPr>
              <a:t>изо-деятельность), то  лучше  утром запланировать игры средней и даже большой подвижности; </a:t>
            </a:r>
          </a:p>
          <a:p>
            <a:pPr marL="274320" lvl="0" indent="-274320" fontAlgn="auto">
              <a:spcBef>
                <a:spcPts val="600"/>
              </a:spcBef>
              <a:spcAft>
                <a:spcPts val="0"/>
              </a:spcAft>
              <a:buClr>
                <a:srgbClr val="B13F9A"/>
              </a:buClr>
              <a:buSzPct val="73000"/>
              <a:buFont typeface="Wingdings 2"/>
              <a:buChar char=""/>
            </a:pPr>
            <a:r>
              <a:rPr lang="ru-RU" sz="1900" b="1" kern="1200" dirty="0">
                <a:solidFill>
                  <a:prstClr val="black"/>
                </a:solidFill>
                <a:latin typeface="Trebuchet MS"/>
              </a:rPr>
              <a:t>Утром обязательно нужно проводить  индивидуальную работу с детьми, независимо от уровня их физического  развития, а также индивидуальную работу с детьми, которые имеют  различные отклонения в осанке, зрении, нарушения слуха, нервной  системы, ожирение.</a:t>
            </a:r>
          </a:p>
          <a:p>
            <a:pPr marL="274320" lvl="0" indent="-274320" fontAlgn="auto">
              <a:spcBef>
                <a:spcPts val="600"/>
              </a:spcBef>
              <a:spcAft>
                <a:spcPts val="0"/>
              </a:spcAft>
              <a:buClr>
                <a:srgbClr val="B13F9A"/>
              </a:buClr>
              <a:buSzPct val="73000"/>
              <a:buFont typeface="Wingdings 2"/>
              <a:buChar char=""/>
            </a:pPr>
            <a:endParaRPr lang="ru-RU" sz="1900" b="1" kern="1200" dirty="0">
              <a:solidFill>
                <a:prstClr val="black"/>
              </a:solidFill>
              <a:latin typeface="Trebuchet MS"/>
            </a:endParaRPr>
          </a:p>
          <a:p>
            <a:endParaRPr lang="ru-RU" dirty="0"/>
          </a:p>
        </p:txBody>
      </p:sp>
    </p:spTree>
    <p:extLst>
      <p:ext uri="{BB962C8B-B14F-4D97-AF65-F5344CB8AC3E}">
        <p14:creationId xmlns:p14="http://schemas.microsoft.com/office/powerpoint/2010/main" val="3617751824"/>
      </p:ext>
    </p:extLst>
  </p:cSld>
  <p:clrMapOvr>
    <a:masterClrMapping/>
  </p:clrMapOvr>
  <p:timing>
    <p:tnLst>
      <p:par>
        <p:cTn id="1" dur="indefinite" restart="never" nodeType="tmRoot"/>
      </p:par>
    </p:tnLst>
  </p:timing>
</p:sld>
</file>

<file path=ppt/theme/theme1.xml><?xml version="1.0" encoding="utf-8"?>
<a:theme xmlns:a="http://schemas.openxmlformats.org/drawingml/2006/main" name="День Победы_06">
  <a:themeElements>
    <a:clrScheme name="День Победы_0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День Победы_06">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День Победы_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День Победы_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День Победы_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День Победы_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День Победы_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День Победы_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День Победы_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День Победы_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День Победы_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День Победы_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День Победы_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День Победы_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День Победы_06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День Победы_0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Презентация1</Template>
  <TotalTime>718</TotalTime>
  <Words>1380</Words>
  <Application>Microsoft Office PowerPoint</Application>
  <PresentationFormat>Экран (4:3)</PresentationFormat>
  <Paragraphs>87</Paragraphs>
  <Slides>31</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Calibri</vt:lpstr>
      <vt:lpstr>Monotype Corsiva</vt:lpstr>
      <vt:lpstr>Times New Roman</vt:lpstr>
      <vt:lpstr>Trebuchet MS</vt:lpstr>
      <vt:lpstr>Wingdings 2</vt:lpstr>
      <vt:lpstr>День Победы_06</vt:lpstr>
      <vt:lpstr>«Создание условий для двигательной активности детей в детском саду»</vt:lpstr>
      <vt:lpstr>Презентация PowerPoint</vt:lpstr>
      <vt:lpstr>Что же такое двигательная активность?</vt:lpstr>
      <vt:lpstr>Презентация PowerPoint</vt:lpstr>
      <vt:lpstr>В теории и методике физического воспитания выделяется три вида двигательной активности:</vt:lpstr>
      <vt:lpstr>Регламентированная двигательная активность</vt:lpstr>
      <vt:lpstr>Частично-регламентированная двигательная активность</vt:lpstr>
      <vt:lpstr>Нерегламентированная двигательная активность</vt:lpstr>
      <vt:lpstr>Этапы планирования двигательной активности</vt:lpstr>
      <vt:lpstr>2-й этап педагогического  процесса – «прогулка»</vt:lpstr>
      <vt:lpstr>3-й этап педагогического процесса - «Вторая половина дня</vt:lpstr>
      <vt:lpstr>требования, предъявляемые к планированию  двигательной активности:</vt:lpstr>
      <vt:lpstr>Индивидуальный подход к детям с учётом характера двигательной активности</vt:lpstr>
      <vt:lpstr>Презентация PowerPoint</vt:lpstr>
      <vt:lpstr>Презентация PowerPoint</vt:lpstr>
      <vt:lpstr>Презентация PowerPoint</vt:lpstr>
      <vt:lpstr>Так какие условия надо создать для двигательной активности детей в ДОУ? </vt:lpstr>
      <vt:lpstr>Презентация PowerPoint</vt:lpstr>
      <vt:lpstr>Презентация PowerPoint</vt:lpstr>
      <vt:lpstr>На групповых участках имеются веранды, скамейки, лестницы для лазания, дорожки здоровья.</vt:lpstr>
      <vt:lpstr>Презентация PowerPoint</vt:lpstr>
      <vt:lpstr>Презентация PowerPoint</vt:lpstr>
      <vt:lpstr>Презентация PowerPoint</vt:lpstr>
      <vt:lpstr>В нашей группе: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Ведь главное для нас – вырастить и воспитать здоровую личность!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Создание условий для двигательной активности детей в детском саду</dc:title>
  <dc:creator>Ксюша</dc:creator>
  <cp:lastModifiedBy>Евгений Хабарков</cp:lastModifiedBy>
  <cp:revision>27</cp:revision>
  <dcterms:created xsi:type="dcterms:W3CDTF">2015-10-29T19:17:01Z</dcterms:created>
  <dcterms:modified xsi:type="dcterms:W3CDTF">2019-01-22T15:57:40Z</dcterms:modified>
</cp:coreProperties>
</file>